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9" r:id="rId3"/>
    <p:sldId id="263" r:id="rId4"/>
    <p:sldId id="257" r:id="rId5"/>
    <p:sldId id="258" r:id="rId6"/>
    <p:sldId id="264" r:id="rId7"/>
    <p:sldId id="261" r:id="rId8"/>
    <p:sldId id="260" r:id="rId9"/>
    <p:sldId id="265" r:id="rId10"/>
    <p:sldId id="266" r:id="rId11"/>
    <p:sldId id="267" r:id="rId12"/>
    <p:sldId id="268" r:id="rId13"/>
    <p:sldId id="276" r:id="rId14"/>
    <p:sldId id="277" r:id="rId15"/>
    <p:sldId id="269" r:id="rId16"/>
    <p:sldId id="270" r:id="rId17"/>
    <p:sldId id="271" r:id="rId18"/>
    <p:sldId id="272" r:id="rId19"/>
    <p:sldId id="273" r:id="rId20"/>
    <p:sldId id="274" r:id="rId21"/>
    <p:sldId id="275" r:id="rId22"/>
    <p:sldId id="278" r:id="rId23"/>
    <p:sldId id="280" r:id="rId24"/>
    <p:sldId id="279"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3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00108-F43A-4715-AFA4-20DE0FCA938E}"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CDEEB-596D-4C5D-8FFD-1BC14C87752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2CDEEB-596D-4C5D-8FFD-1BC14C877521}"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11/17/2015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lstStyle/>
          <a:p>
            <a:pPr algn="ctr"/>
            <a:r>
              <a:rPr lang="en-US" dirty="0" smtClean="0"/>
              <a:t>Water Quality Lab, Instruments and their Specifications</a:t>
            </a:r>
            <a:endParaRPr lang="en-US" dirty="0"/>
          </a:p>
        </p:txBody>
      </p:sp>
      <p:sp>
        <p:nvSpPr>
          <p:cNvPr id="3" name="Subtitle 2"/>
          <p:cNvSpPr>
            <a:spLocks noGrp="1"/>
          </p:cNvSpPr>
          <p:nvPr>
            <p:ph type="subTitle" idx="1"/>
          </p:nvPr>
        </p:nvSpPr>
        <p:spPr>
          <a:xfrm>
            <a:off x="381000" y="5562600"/>
            <a:ext cx="8458200" cy="914400"/>
          </a:xfrm>
        </p:spPr>
        <p:txBody>
          <a:bodyPr>
            <a:normAutofit fontScale="77500" lnSpcReduction="20000"/>
          </a:bodyPr>
          <a:lstStyle/>
          <a:p>
            <a:pPr algn="ctr"/>
            <a:r>
              <a:rPr lang="en-US" dirty="0" smtClean="0"/>
              <a:t>By.</a:t>
            </a:r>
          </a:p>
          <a:p>
            <a:pPr algn="ctr"/>
            <a:r>
              <a:rPr lang="en-US" dirty="0" smtClean="0"/>
              <a:t>Dr. Raja Ram </a:t>
            </a:r>
            <a:r>
              <a:rPr lang="en-US" dirty="0" err="1" smtClean="0"/>
              <a:t>Purohit</a:t>
            </a:r>
            <a:endParaRPr lang="en-US" dirty="0" smtClean="0"/>
          </a:p>
          <a:p>
            <a:pPr algn="ctr"/>
            <a:r>
              <a:rPr lang="en-US" dirty="0" smtClean="0"/>
              <a:t>Sc-C, </a:t>
            </a:r>
            <a:r>
              <a:rPr lang="en-US" dirty="0" err="1" smtClean="0"/>
              <a:t>MoWR</a:t>
            </a:r>
            <a:r>
              <a:rPr lang="en-US" dirty="0" smtClean="0"/>
              <a:t>, RD &amp; GR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a:t>
            </a:r>
            <a:r>
              <a:rPr lang="en-US" dirty="0" smtClean="0"/>
              <a:t>H Meter</a:t>
            </a:r>
            <a:endParaRPr lang="en-US" dirty="0"/>
          </a:p>
        </p:txBody>
      </p:sp>
      <p:sp>
        <p:nvSpPr>
          <p:cNvPr id="3" name="Content Placeholder 2"/>
          <p:cNvSpPr>
            <a:spLocks noGrp="1"/>
          </p:cNvSpPr>
          <p:nvPr>
            <p:ph idx="1"/>
          </p:nvPr>
        </p:nvSpPr>
        <p:spPr/>
        <p:txBody>
          <a:bodyPr>
            <a:normAutofit fontScale="70000" lnSpcReduction="20000"/>
          </a:bodyPr>
          <a:lstStyle/>
          <a:p>
            <a:pPr>
              <a:spcBef>
                <a:spcPts val="1200"/>
              </a:spcBef>
            </a:pPr>
            <a:r>
              <a:rPr lang="en-US" dirty="0" smtClean="0"/>
              <a:t>Bench top pH meter with pH, mV meter for routine application microprocessor based,</a:t>
            </a:r>
          </a:p>
          <a:p>
            <a:pPr>
              <a:spcBef>
                <a:spcPts val="1200"/>
              </a:spcBef>
            </a:pPr>
            <a:r>
              <a:rPr lang="en-US" dirty="0" smtClean="0"/>
              <a:t>Mains / Battery or Dual power supply (AC: 220V   ±10%; 50Hz.)</a:t>
            </a:r>
          </a:p>
          <a:p>
            <a:pPr>
              <a:spcBef>
                <a:spcPts val="1200"/>
              </a:spcBef>
            </a:pPr>
            <a:r>
              <a:rPr lang="en-US" dirty="0" smtClean="0"/>
              <a:t>pH </a:t>
            </a:r>
            <a:r>
              <a:rPr lang="en-US" dirty="0" smtClean="0"/>
              <a:t>combined electrode with </a:t>
            </a:r>
            <a:r>
              <a:rPr lang="en-US" dirty="0" err="1" smtClean="0"/>
              <a:t>milli</a:t>
            </a:r>
            <a:r>
              <a:rPr lang="en-US" dirty="0" smtClean="0"/>
              <a:t> Volt and temperature probe, </a:t>
            </a:r>
          </a:p>
          <a:p>
            <a:pPr>
              <a:spcBef>
                <a:spcPts val="1200"/>
              </a:spcBef>
            </a:pPr>
            <a:r>
              <a:rPr lang="en-US" dirty="0" smtClean="0"/>
              <a:t>Temperature range 0 to 60</a:t>
            </a:r>
            <a:r>
              <a:rPr lang="en-US" baseline="30000" dirty="0" smtClean="0"/>
              <a:t>0</a:t>
            </a:r>
            <a:r>
              <a:rPr lang="en-US" dirty="0" smtClean="0"/>
              <a:t>C; </a:t>
            </a:r>
            <a:endParaRPr lang="en-US" b="1" u="sng" dirty="0" smtClean="0"/>
          </a:p>
          <a:p>
            <a:pPr>
              <a:spcBef>
                <a:spcPts val="1200"/>
              </a:spcBef>
            </a:pPr>
            <a:r>
              <a:rPr lang="en-US" dirty="0" smtClean="0"/>
              <a:t>pH range  between –2.000 to 16.000 </a:t>
            </a:r>
            <a:endParaRPr lang="en-US" b="1" u="sng" dirty="0" smtClean="0"/>
          </a:p>
          <a:p>
            <a:pPr>
              <a:spcBef>
                <a:spcPts val="1200"/>
              </a:spcBef>
            </a:pPr>
            <a:r>
              <a:rPr lang="en-US" dirty="0" smtClean="0"/>
              <a:t>Resolution: 0.001pH, </a:t>
            </a:r>
            <a:endParaRPr lang="en-US" b="1" u="sng" dirty="0" smtClean="0"/>
          </a:p>
          <a:p>
            <a:pPr>
              <a:spcBef>
                <a:spcPts val="1200"/>
              </a:spcBef>
            </a:pPr>
            <a:r>
              <a:rPr lang="en-US" dirty="0" smtClean="0"/>
              <a:t>Accuracy : ± 0.001pH; </a:t>
            </a:r>
            <a:endParaRPr lang="en-US" b="1" u="sng" dirty="0" smtClean="0"/>
          </a:p>
          <a:p>
            <a:pPr>
              <a:spcBef>
                <a:spcPts val="1200"/>
              </a:spcBef>
            </a:pPr>
            <a:r>
              <a:rPr lang="en-US" dirty="0" smtClean="0"/>
              <a:t>pH calibration up to 3 point Calibration with 2 custom and 7 standard buffers; </a:t>
            </a:r>
            <a:endParaRPr lang="en-US" b="1" u="sng" dirty="0" smtClean="0"/>
          </a:p>
          <a:p>
            <a:pPr>
              <a:spcBef>
                <a:spcPts val="1200"/>
              </a:spcBef>
            </a:pPr>
            <a:r>
              <a:rPr lang="en-US" dirty="0" smtClean="0"/>
              <a:t>Beakers, stand and other standard accessories.</a:t>
            </a:r>
            <a:r>
              <a:rPr lang="en-US" b="1" u="sng"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Conductivity Meter (EC)</a:t>
            </a:r>
            <a:endParaRPr lang="en-US" dirty="0"/>
          </a:p>
        </p:txBody>
      </p:sp>
      <p:sp>
        <p:nvSpPr>
          <p:cNvPr id="3" name="Content Placeholder 2"/>
          <p:cNvSpPr>
            <a:spLocks noGrp="1"/>
          </p:cNvSpPr>
          <p:nvPr>
            <p:ph idx="1"/>
          </p:nvPr>
        </p:nvSpPr>
        <p:spPr/>
        <p:txBody>
          <a:bodyPr>
            <a:normAutofit fontScale="62500" lnSpcReduction="20000"/>
          </a:bodyPr>
          <a:lstStyle/>
          <a:p>
            <a:pPr>
              <a:spcBef>
                <a:spcPts val="1200"/>
              </a:spcBef>
            </a:pPr>
            <a:r>
              <a:rPr lang="en-US" dirty="0" smtClean="0"/>
              <a:t>Bench </a:t>
            </a:r>
            <a:r>
              <a:rPr lang="en-US" dirty="0" smtClean="0"/>
              <a:t>top conductivity meter with for routine application, microprocessor based. </a:t>
            </a:r>
          </a:p>
          <a:p>
            <a:pPr lvl="0">
              <a:spcBef>
                <a:spcPts val="1200"/>
              </a:spcBef>
            </a:pPr>
            <a:r>
              <a:rPr lang="en-US" dirty="0" smtClean="0"/>
              <a:t>Mains / Battery or Dual power supply (AC: 220V </a:t>
            </a:r>
            <a:r>
              <a:rPr lang="en-US" dirty="0" smtClean="0"/>
              <a:t>±</a:t>
            </a:r>
            <a:r>
              <a:rPr lang="en-US" dirty="0" smtClean="0"/>
              <a:t>10%; 50Hz.)</a:t>
            </a:r>
          </a:p>
          <a:p>
            <a:pPr lvl="0">
              <a:spcBef>
                <a:spcPts val="1200"/>
              </a:spcBef>
            </a:pPr>
            <a:r>
              <a:rPr lang="en-US" dirty="0" smtClean="0"/>
              <a:t>Conductivity Cell : 1.00 &amp; 0.5 cell constant  </a:t>
            </a:r>
            <a:endParaRPr lang="en-US" b="1" u="sng" dirty="0" smtClean="0"/>
          </a:p>
          <a:p>
            <a:pPr lvl="0">
              <a:spcBef>
                <a:spcPts val="1200"/>
              </a:spcBef>
            </a:pPr>
            <a:r>
              <a:rPr lang="en-US" dirty="0" smtClean="0"/>
              <a:t>Electrode with temperature probe, temperature range 0 to 80</a:t>
            </a:r>
            <a:r>
              <a:rPr lang="en-US" baseline="30000" dirty="0" smtClean="0"/>
              <a:t>0</a:t>
            </a:r>
            <a:r>
              <a:rPr lang="en-US" dirty="0" smtClean="0"/>
              <a:t>C; </a:t>
            </a:r>
            <a:endParaRPr lang="en-US" b="1" u="sng" dirty="0" smtClean="0"/>
          </a:p>
          <a:p>
            <a:pPr lvl="0">
              <a:spcBef>
                <a:spcPts val="1200"/>
              </a:spcBef>
            </a:pPr>
            <a:r>
              <a:rPr lang="en-US" dirty="0" smtClean="0"/>
              <a:t>Conductivity range: 0 to 19.99, 199.9, 1999; 0 to19.99 micro Siemens /</a:t>
            </a:r>
            <a:r>
              <a:rPr lang="en-US" dirty="0" smtClean="0"/>
              <a:t>cm  </a:t>
            </a:r>
            <a:r>
              <a:rPr lang="en-US" dirty="0" smtClean="0"/>
              <a:t>and 0 to199.9 </a:t>
            </a:r>
            <a:r>
              <a:rPr lang="en-US" dirty="0" err="1" smtClean="0"/>
              <a:t>milli</a:t>
            </a:r>
            <a:r>
              <a:rPr lang="en-US" dirty="0" smtClean="0"/>
              <a:t> Siemens /cm, </a:t>
            </a:r>
            <a:endParaRPr lang="en-US" b="1" u="sng" dirty="0" smtClean="0"/>
          </a:p>
          <a:p>
            <a:pPr lvl="0">
              <a:spcBef>
                <a:spcPts val="1200"/>
              </a:spcBef>
            </a:pPr>
            <a:r>
              <a:rPr lang="en-US" dirty="0" smtClean="0"/>
              <a:t>Accuracy : ± 1% full scale, </a:t>
            </a:r>
            <a:endParaRPr lang="en-US" b="1" u="sng" dirty="0" smtClean="0"/>
          </a:p>
          <a:p>
            <a:pPr lvl="0">
              <a:spcBef>
                <a:spcPts val="1200"/>
              </a:spcBef>
            </a:pPr>
            <a:r>
              <a:rPr lang="en-US" dirty="0" smtClean="0"/>
              <a:t>Temperature compensation :0 to 80 </a:t>
            </a:r>
            <a:r>
              <a:rPr lang="en-US" baseline="30000" dirty="0" smtClean="0"/>
              <a:t>0</a:t>
            </a:r>
            <a:r>
              <a:rPr lang="en-US" dirty="0" smtClean="0"/>
              <a:t>C . </a:t>
            </a:r>
            <a:endParaRPr lang="en-US" b="1" u="sng" dirty="0" smtClean="0"/>
          </a:p>
          <a:p>
            <a:pPr lvl="0">
              <a:spcBef>
                <a:spcPts val="1200"/>
              </a:spcBef>
            </a:pPr>
            <a:r>
              <a:rPr lang="en-US" dirty="0" smtClean="0"/>
              <a:t>Display:  large LED </a:t>
            </a:r>
            <a:endParaRPr lang="en-US" b="1" u="sng" dirty="0" smtClean="0"/>
          </a:p>
          <a:p>
            <a:pPr lvl="0">
              <a:spcBef>
                <a:spcPts val="1200"/>
              </a:spcBef>
            </a:pPr>
            <a:r>
              <a:rPr lang="en-US" dirty="0" smtClean="0"/>
              <a:t>99 data memory with real time clock and data </a:t>
            </a:r>
            <a:endParaRPr lang="en-US" b="1" u="sng" dirty="0" smtClean="0"/>
          </a:p>
          <a:p>
            <a:pPr lvl="0">
              <a:spcBef>
                <a:spcPts val="1200"/>
              </a:spcBef>
            </a:pPr>
            <a:r>
              <a:rPr lang="en-US" dirty="0" smtClean="0"/>
              <a:t>Stand and other standard accessories.</a:t>
            </a:r>
            <a:endParaRPr lang="en-US" b="1" u="sng"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Dissolved OXYGEN KIT</a:t>
            </a:r>
            <a:endParaRPr lang="en-US" dirty="0"/>
          </a:p>
        </p:txBody>
      </p:sp>
      <p:sp>
        <p:nvSpPr>
          <p:cNvPr id="3" name="Content Placeholder 2"/>
          <p:cNvSpPr>
            <a:spLocks noGrp="1"/>
          </p:cNvSpPr>
          <p:nvPr>
            <p:ph idx="1"/>
          </p:nvPr>
        </p:nvSpPr>
        <p:spPr/>
        <p:txBody>
          <a:bodyPr>
            <a:normAutofit lnSpcReduction="10000"/>
          </a:bodyPr>
          <a:lstStyle/>
          <a:p>
            <a:pPr>
              <a:spcBef>
                <a:spcPts val="1200"/>
              </a:spcBef>
            </a:pPr>
            <a:r>
              <a:rPr lang="en-US" sz="2200" dirty="0" smtClean="0"/>
              <a:t>Display : LCD</a:t>
            </a:r>
          </a:p>
          <a:p>
            <a:pPr>
              <a:spcBef>
                <a:spcPts val="1200"/>
              </a:spcBef>
            </a:pPr>
            <a:r>
              <a:rPr lang="en-US" sz="2200" dirty="0" smtClean="0"/>
              <a:t>Range: D.O.: 0 to 20.0 mg/l and Temp: 0 to 50</a:t>
            </a:r>
            <a:r>
              <a:rPr lang="en-US" sz="2200" baseline="30000" dirty="0" smtClean="0"/>
              <a:t>0</a:t>
            </a:r>
            <a:r>
              <a:rPr lang="en-US" sz="2200" dirty="0" smtClean="0"/>
              <a:t>C</a:t>
            </a:r>
          </a:p>
          <a:p>
            <a:pPr>
              <a:spcBef>
                <a:spcPts val="1200"/>
              </a:spcBef>
            </a:pPr>
            <a:r>
              <a:rPr lang="en-US" sz="2200" dirty="0" smtClean="0"/>
              <a:t>Accuracy: </a:t>
            </a:r>
            <a:r>
              <a:rPr lang="en-US" sz="2200" dirty="0" smtClean="0"/>
              <a:t>Dissolved Oxygen: ±0.4 </a:t>
            </a:r>
            <a:r>
              <a:rPr lang="en-US" sz="2200" dirty="0" smtClean="0"/>
              <a:t>mg/L, Oxygen </a:t>
            </a:r>
            <a:r>
              <a:rPr lang="en-US" sz="2200" dirty="0" smtClean="0"/>
              <a:t>in Air: ±0.7% </a:t>
            </a:r>
            <a:r>
              <a:rPr lang="en-US" sz="2200" dirty="0" smtClean="0"/>
              <a:t>O</a:t>
            </a:r>
            <a:r>
              <a:rPr lang="en-US" sz="2200" baseline="-25000" dirty="0" smtClean="0"/>
              <a:t>2 </a:t>
            </a:r>
            <a:r>
              <a:rPr lang="en-US" sz="2200" dirty="0" smtClean="0"/>
              <a:t>(for </a:t>
            </a:r>
            <a:r>
              <a:rPr lang="en-US" sz="2200" dirty="0" smtClean="0"/>
              <a:t>reference only</a:t>
            </a:r>
            <a:r>
              <a:rPr lang="en-US" sz="2200" dirty="0" smtClean="0"/>
              <a:t>), Temperature</a:t>
            </a:r>
            <a:r>
              <a:rPr lang="en-US" sz="2200" dirty="0" smtClean="0"/>
              <a:t>: ±0.8 ºC/1.5 </a:t>
            </a:r>
            <a:r>
              <a:rPr lang="en-US" sz="2200" dirty="0" smtClean="0"/>
              <a:t>ºF</a:t>
            </a:r>
          </a:p>
          <a:p>
            <a:pPr>
              <a:spcBef>
                <a:spcPts val="1200"/>
              </a:spcBef>
            </a:pPr>
            <a:r>
              <a:rPr lang="en-US" sz="2200" dirty="0" smtClean="0"/>
              <a:t>Power Off: Auto shut-off</a:t>
            </a:r>
          </a:p>
          <a:p>
            <a:pPr>
              <a:spcBef>
                <a:spcPts val="1200"/>
              </a:spcBef>
            </a:pPr>
            <a:r>
              <a:rPr lang="en-US" sz="2200" dirty="0" smtClean="0"/>
              <a:t>Data Hold: Holds the current displayed Reading</a:t>
            </a:r>
          </a:p>
          <a:p>
            <a:pPr>
              <a:spcBef>
                <a:spcPts val="1200"/>
              </a:spcBef>
            </a:pPr>
            <a:r>
              <a:rPr lang="en-US" sz="2200" dirty="0" smtClean="0"/>
              <a:t>Operating Temp: </a:t>
            </a:r>
            <a:r>
              <a:rPr lang="en-US" sz="2200" dirty="0" smtClean="0"/>
              <a:t>0 to 50 </a:t>
            </a:r>
            <a:r>
              <a:rPr lang="en-US" sz="2200" dirty="0" smtClean="0"/>
              <a:t>ºC, 32 </a:t>
            </a:r>
            <a:r>
              <a:rPr lang="en-US" sz="2200" dirty="0" smtClean="0"/>
              <a:t>to 122 </a:t>
            </a:r>
            <a:r>
              <a:rPr lang="en-US" sz="2200" dirty="0" smtClean="0"/>
              <a:t>ºF</a:t>
            </a:r>
          </a:p>
          <a:p>
            <a:pPr>
              <a:spcBef>
                <a:spcPts val="1200"/>
              </a:spcBef>
            </a:pPr>
            <a:r>
              <a:rPr lang="en-US" sz="2200" dirty="0" smtClean="0"/>
              <a:t>Sample Time: Approx. One (1) Second</a:t>
            </a:r>
          </a:p>
          <a:p>
            <a:pPr>
              <a:spcBef>
                <a:spcPts val="1200"/>
              </a:spcBef>
            </a:pPr>
            <a:r>
              <a:rPr lang="en-US" sz="2200" dirty="0" smtClean="0"/>
              <a:t>Operating Humidity: Less Than 80% RH</a:t>
            </a:r>
          </a:p>
          <a:p>
            <a:pPr>
              <a:spcBef>
                <a:spcPts val="1200"/>
              </a:spcBef>
            </a:pPr>
            <a:r>
              <a:rPr lang="en-US" sz="2200" dirty="0" smtClean="0"/>
              <a:t>Power Supply: 4-AAA Alkaline Batteries</a:t>
            </a:r>
            <a:endParaRPr lang="en-US" sz="2200"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BURETTE &amp; PIPETTE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Burette</a:t>
            </a:r>
          </a:p>
          <a:p>
            <a:pPr lvl="1"/>
            <a:r>
              <a:rPr lang="en-US" dirty="0" smtClean="0"/>
              <a:t>Recirculation valve for priming without loss of reagent</a:t>
            </a:r>
          </a:p>
          <a:p>
            <a:pPr lvl="1"/>
            <a:r>
              <a:rPr lang="en-US" dirty="0" smtClean="0"/>
              <a:t>Dispensing range from 0.01 to 999.9 ml</a:t>
            </a:r>
          </a:p>
          <a:p>
            <a:pPr lvl="1"/>
            <a:r>
              <a:rPr lang="en-US" dirty="0" smtClean="0"/>
              <a:t>Simple calibration program Discharge tube rotation 360</a:t>
            </a:r>
            <a:r>
              <a:rPr lang="en-US" baseline="30000" dirty="0" smtClean="0"/>
              <a:t>0</a:t>
            </a:r>
            <a:r>
              <a:rPr lang="en-US" dirty="0" smtClean="0"/>
              <a:t>  </a:t>
            </a:r>
          </a:p>
          <a:p>
            <a:pPr lvl="1"/>
            <a:r>
              <a:rPr lang="en-US" dirty="0" smtClean="0"/>
              <a:t>Adjustable filling tube horizontal 142-220  mm vertical 10-200 mm</a:t>
            </a:r>
          </a:p>
          <a:p>
            <a:pPr lvl="1"/>
            <a:r>
              <a:rPr lang="en-US" dirty="0" smtClean="0"/>
              <a:t>Telescopic filling tube for  Automatic setting the length from 210 to 370 </a:t>
            </a:r>
            <a:r>
              <a:rPr lang="en-US" dirty="0" smtClean="0"/>
              <a:t>mm</a:t>
            </a:r>
          </a:p>
          <a:p>
            <a:r>
              <a:rPr lang="en-US" dirty="0" smtClean="0"/>
              <a:t>Pipette</a:t>
            </a:r>
          </a:p>
          <a:p>
            <a:pPr lvl="1"/>
            <a:r>
              <a:rPr lang="en-US" dirty="0" smtClean="0"/>
              <a:t>Circulation valve for priming without loss of reagent</a:t>
            </a:r>
          </a:p>
          <a:p>
            <a:pPr lvl="1"/>
            <a:r>
              <a:rPr lang="en-US" dirty="0" smtClean="0"/>
              <a:t>Dispensing range from 0.01 to 10.00 ml</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WATER ANALYSIS KIT</a:t>
            </a:r>
            <a:endParaRPr lang="en-US" dirty="0"/>
          </a:p>
        </p:txBody>
      </p:sp>
      <p:sp>
        <p:nvSpPr>
          <p:cNvPr id="3" name="Content Placeholder 2"/>
          <p:cNvSpPr>
            <a:spLocks noGrp="1"/>
          </p:cNvSpPr>
          <p:nvPr>
            <p:ph idx="1"/>
          </p:nvPr>
        </p:nvSpPr>
        <p:spPr>
          <a:xfrm>
            <a:off x="228600" y="1295400"/>
            <a:ext cx="8686800" cy="4525963"/>
          </a:xfrm>
        </p:spPr>
        <p:txBody>
          <a:bodyPr>
            <a:noAutofit/>
          </a:bodyPr>
          <a:lstStyle/>
          <a:p>
            <a:r>
              <a:rPr lang="en-US" sz="1400" dirty="0" smtClean="0"/>
              <a:t>Compact in a Briefcase, operational both on AC mains/Rechargeable battery 6V/12V for measurement of pH, EC, ORP, DO &amp;Temperature, have LCD display &amp; temp. compensation.</a:t>
            </a:r>
          </a:p>
          <a:p>
            <a:r>
              <a:rPr lang="en-US" sz="1400" b="1" dirty="0" smtClean="0"/>
              <a:t>pH</a:t>
            </a:r>
            <a:endParaRPr lang="en-US" sz="1400" dirty="0" smtClean="0"/>
          </a:p>
          <a:p>
            <a:pPr lvl="1"/>
            <a:r>
              <a:rPr lang="en-US" sz="1200" dirty="0" smtClean="0"/>
              <a:t>Range: 0-14 pH</a:t>
            </a:r>
          </a:p>
          <a:p>
            <a:pPr lvl="1"/>
            <a:r>
              <a:rPr lang="en-US" sz="1200" dirty="0" smtClean="0"/>
              <a:t>Resolution: 0.01pH</a:t>
            </a:r>
          </a:p>
          <a:p>
            <a:pPr lvl="1"/>
            <a:r>
              <a:rPr lang="en-US" sz="1200" dirty="0" smtClean="0"/>
              <a:t>Accuracy: </a:t>
            </a:r>
            <a:r>
              <a:rPr lang="en-US" sz="1200" u="sng" dirty="0" smtClean="0"/>
              <a:t>+</a:t>
            </a:r>
            <a:r>
              <a:rPr lang="en-US" sz="1200" dirty="0" smtClean="0"/>
              <a:t> 0.01 PH</a:t>
            </a:r>
          </a:p>
          <a:p>
            <a:r>
              <a:rPr lang="en-US" sz="1400" b="1" dirty="0" smtClean="0"/>
              <a:t>EC</a:t>
            </a:r>
            <a:endParaRPr lang="en-US" sz="1400" dirty="0" smtClean="0"/>
          </a:p>
          <a:p>
            <a:pPr lvl="1"/>
            <a:r>
              <a:rPr lang="en-US" sz="1200" dirty="0" smtClean="0"/>
              <a:t>Range: 0.5 µS/cm to 100mS/cm (5 ranges)</a:t>
            </a:r>
          </a:p>
          <a:p>
            <a:pPr lvl="1"/>
            <a:r>
              <a:rPr lang="en-US" sz="1200" dirty="0" smtClean="0"/>
              <a:t>Resolution: 1 mV</a:t>
            </a:r>
          </a:p>
          <a:p>
            <a:pPr lvl="1"/>
            <a:r>
              <a:rPr lang="en-US" sz="1200" dirty="0" smtClean="0"/>
              <a:t>Accuracy: </a:t>
            </a:r>
            <a:r>
              <a:rPr lang="en-US" sz="1200" u="sng" dirty="0" smtClean="0"/>
              <a:t>+</a:t>
            </a:r>
            <a:r>
              <a:rPr lang="en-US" sz="1200" dirty="0" smtClean="0"/>
              <a:t> </a:t>
            </a:r>
            <a:r>
              <a:rPr lang="en-US" sz="1200" dirty="0" smtClean="0"/>
              <a:t>1%</a:t>
            </a:r>
          </a:p>
          <a:p>
            <a:r>
              <a:rPr lang="en-US" sz="1400" b="1" dirty="0" smtClean="0"/>
              <a:t>Oxidation Reduction Potential (ORP)</a:t>
            </a:r>
            <a:endParaRPr lang="en-US" sz="1400" dirty="0" smtClean="0"/>
          </a:p>
          <a:p>
            <a:pPr lvl="1"/>
            <a:r>
              <a:rPr lang="en-US" sz="1200" dirty="0" smtClean="0"/>
              <a:t>Range: 0-1999 mV</a:t>
            </a:r>
          </a:p>
          <a:p>
            <a:pPr lvl="1"/>
            <a:r>
              <a:rPr lang="en-US" sz="1200" dirty="0" smtClean="0"/>
              <a:t>Resolution: 1 mV</a:t>
            </a:r>
          </a:p>
          <a:p>
            <a:pPr lvl="1"/>
            <a:r>
              <a:rPr lang="en-US" sz="1200" dirty="0" smtClean="0"/>
              <a:t>Accuracy: </a:t>
            </a:r>
            <a:r>
              <a:rPr lang="en-US" sz="1200" u="sng" dirty="0" smtClean="0"/>
              <a:t>+</a:t>
            </a:r>
            <a:r>
              <a:rPr lang="en-US" sz="1200" dirty="0" smtClean="0"/>
              <a:t> </a:t>
            </a:r>
            <a:r>
              <a:rPr lang="en-US" sz="1200" dirty="0" smtClean="0"/>
              <a:t>1mV </a:t>
            </a:r>
            <a:r>
              <a:rPr lang="en-US" sz="1200" u="sng" dirty="0" smtClean="0"/>
              <a:t>+</a:t>
            </a:r>
            <a:r>
              <a:rPr lang="en-US" sz="1200" dirty="0" smtClean="0"/>
              <a:t> </a:t>
            </a:r>
            <a:r>
              <a:rPr lang="en-US" sz="1200" dirty="0" smtClean="0"/>
              <a:t>1 digit</a:t>
            </a:r>
          </a:p>
          <a:p>
            <a:r>
              <a:rPr lang="en-US" sz="1400" b="1" dirty="0" smtClean="0"/>
              <a:t>DO</a:t>
            </a:r>
            <a:endParaRPr lang="en-US" sz="1400" dirty="0" smtClean="0"/>
          </a:p>
          <a:p>
            <a:pPr lvl="1"/>
            <a:r>
              <a:rPr lang="en-US" sz="1200" dirty="0" smtClean="0"/>
              <a:t>Range: 0.1 to 20 </a:t>
            </a:r>
            <a:r>
              <a:rPr lang="en-US" sz="1200" dirty="0" err="1" smtClean="0"/>
              <a:t>ppm</a:t>
            </a:r>
            <a:endParaRPr lang="en-US" sz="1200" dirty="0" smtClean="0"/>
          </a:p>
          <a:p>
            <a:pPr lvl="1"/>
            <a:r>
              <a:rPr lang="en-US" sz="1200" dirty="0" smtClean="0"/>
              <a:t>Resolution: 0.1 to 0.2 </a:t>
            </a:r>
            <a:r>
              <a:rPr lang="en-US" sz="1200" dirty="0" err="1" smtClean="0"/>
              <a:t>ppm</a:t>
            </a:r>
            <a:endParaRPr lang="en-US" sz="1200" dirty="0" smtClean="0"/>
          </a:p>
          <a:p>
            <a:pPr lvl="1"/>
            <a:r>
              <a:rPr lang="en-US" sz="1200" dirty="0" smtClean="0"/>
              <a:t>Accuracy: </a:t>
            </a:r>
            <a:r>
              <a:rPr lang="en-US" sz="1200" u="sng" dirty="0" smtClean="0"/>
              <a:t>+</a:t>
            </a:r>
            <a:r>
              <a:rPr lang="en-US" sz="1200" dirty="0" smtClean="0"/>
              <a:t> </a:t>
            </a:r>
            <a:r>
              <a:rPr lang="en-US" sz="1200" dirty="0" smtClean="0"/>
              <a:t>0.2 </a:t>
            </a:r>
            <a:r>
              <a:rPr lang="en-US" sz="1200" dirty="0" err="1" smtClean="0"/>
              <a:t>ppm</a:t>
            </a:r>
            <a:r>
              <a:rPr lang="en-US" sz="1200" dirty="0" smtClean="0"/>
              <a:t> </a:t>
            </a:r>
            <a:r>
              <a:rPr lang="en-US" sz="1200" u="sng" dirty="0" smtClean="0"/>
              <a:t>+</a:t>
            </a:r>
            <a:r>
              <a:rPr lang="en-US" sz="1200" dirty="0" smtClean="0"/>
              <a:t> </a:t>
            </a:r>
            <a:r>
              <a:rPr lang="en-US" sz="1200" dirty="0" smtClean="0"/>
              <a:t>1 digit or 1% full scale deflection</a:t>
            </a:r>
          </a:p>
          <a:p>
            <a:r>
              <a:rPr lang="en-US" sz="1400" b="1" dirty="0" smtClean="0"/>
              <a:t>Temperature</a:t>
            </a:r>
            <a:endParaRPr lang="en-US" sz="1400" dirty="0" smtClean="0"/>
          </a:p>
          <a:p>
            <a:pPr lvl="1"/>
            <a:r>
              <a:rPr lang="en-US" sz="1200" dirty="0" smtClean="0"/>
              <a:t>Range: -5.0-99.9 </a:t>
            </a:r>
            <a:r>
              <a:rPr lang="en-US" sz="1200" baseline="30000" dirty="0" smtClean="0"/>
              <a:t>0</a:t>
            </a:r>
            <a:r>
              <a:rPr lang="en-US" sz="1200" dirty="0" smtClean="0"/>
              <a:t>C</a:t>
            </a:r>
          </a:p>
          <a:p>
            <a:pPr lvl="1"/>
            <a:r>
              <a:rPr lang="en-US" sz="1200" dirty="0" smtClean="0"/>
              <a:t>Resolution: 0.1</a:t>
            </a:r>
            <a:r>
              <a:rPr lang="en-US" sz="1200" baseline="30000" dirty="0" smtClean="0"/>
              <a:t>0</a:t>
            </a:r>
            <a:r>
              <a:rPr lang="en-US" sz="1200" dirty="0" smtClean="0"/>
              <a:t>C</a:t>
            </a:r>
          </a:p>
          <a:p>
            <a:pPr lvl="1"/>
            <a:r>
              <a:rPr lang="en-US" sz="1200" dirty="0" smtClean="0"/>
              <a:t>Accuracy: </a:t>
            </a:r>
            <a:r>
              <a:rPr lang="en-US" sz="1200" u="sng" dirty="0" smtClean="0"/>
              <a:t>+</a:t>
            </a:r>
            <a:r>
              <a:rPr lang="en-US" sz="1200" dirty="0" smtClean="0"/>
              <a:t> </a:t>
            </a:r>
            <a:r>
              <a:rPr lang="en-US" sz="1200" dirty="0" smtClean="0"/>
              <a:t>1% </a:t>
            </a:r>
            <a:r>
              <a:rPr lang="en-US" sz="1200" baseline="30000" dirty="0" smtClean="0"/>
              <a:t>0</a:t>
            </a:r>
            <a:r>
              <a:rPr lang="en-US" sz="1200" dirty="0" smtClean="0"/>
              <a:t>C</a:t>
            </a:r>
          </a:p>
          <a:p>
            <a:r>
              <a:rPr lang="en-US" sz="1400" b="1" dirty="0" smtClean="0"/>
              <a:t>Accessories: </a:t>
            </a:r>
            <a:r>
              <a:rPr lang="en-US" sz="1400" dirty="0" smtClean="0"/>
              <a:t>Electrodes for pH and EC measurements, cell holder, all standard buffers for 2 years, DO prove with membranes, temperature probe, one rechargeable compatible battery, instruction manual.</a:t>
            </a:r>
          </a:p>
          <a:p>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FLAME PHOTOMETER</a:t>
            </a:r>
            <a:endParaRPr lang="en-US" dirty="0"/>
          </a:p>
        </p:txBody>
      </p:sp>
      <p:sp>
        <p:nvSpPr>
          <p:cNvPr id="3" name="Content Placeholder 2"/>
          <p:cNvSpPr>
            <a:spLocks noGrp="1"/>
          </p:cNvSpPr>
          <p:nvPr>
            <p:ph idx="1"/>
          </p:nvPr>
        </p:nvSpPr>
        <p:spPr/>
        <p:txBody>
          <a:bodyPr>
            <a:normAutofit/>
          </a:bodyPr>
          <a:lstStyle/>
          <a:p>
            <a:r>
              <a:rPr lang="en-US" sz="2200" dirty="0" smtClean="0"/>
              <a:t>Flame photometer for routine application, microprocessor based with two filter for Sodium and Potassium ; Flame Atomization</a:t>
            </a:r>
          </a:p>
          <a:p>
            <a:r>
              <a:rPr lang="en-US" sz="2200" dirty="0" smtClean="0"/>
              <a:t>4 </a:t>
            </a:r>
            <a:r>
              <a:rPr lang="en-US" sz="2200" dirty="0" smtClean="0"/>
              <a:t>Line 20 Character Alphanumeric LCD </a:t>
            </a:r>
            <a:r>
              <a:rPr lang="en-US" sz="2200" dirty="0" smtClean="0"/>
              <a:t>Display</a:t>
            </a:r>
          </a:p>
          <a:p>
            <a:r>
              <a:rPr lang="en-US" sz="2200" dirty="0" smtClean="0"/>
              <a:t>Analysis </a:t>
            </a:r>
            <a:r>
              <a:rPr lang="en-US" sz="2200" dirty="0" smtClean="0"/>
              <a:t>of 1 to max. 4 elements in single </a:t>
            </a:r>
            <a:r>
              <a:rPr lang="en-US" sz="2200" dirty="0" smtClean="0"/>
              <a:t>aspiration</a:t>
            </a:r>
          </a:p>
          <a:p>
            <a:r>
              <a:rPr lang="en-US" sz="2200" dirty="0" smtClean="0"/>
              <a:t>Automatic </a:t>
            </a:r>
            <a:r>
              <a:rPr lang="en-US" sz="2200" dirty="0" smtClean="0"/>
              <a:t>filter </a:t>
            </a:r>
            <a:r>
              <a:rPr lang="en-US" sz="2200" dirty="0" smtClean="0"/>
              <a:t>selection</a:t>
            </a:r>
            <a:endParaRPr lang="en-US" sz="2200" dirty="0" smtClean="0"/>
          </a:p>
          <a:p>
            <a:r>
              <a:rPr lang="en-US" sz="2200" dirty="0" smtClean="0"/>
              <a:t>Sensitivity</a:t>
            </a:r>
            <a:r>
              <a:rPr lang="en-US" sz="2200" dirty="0" smtClean="0"/>
              <a:t>: 2.0 </a:t>
            </a:r>
            <a:r>
              <a:rPr lang="en-US" sz="2200" dirty="0" err="1" smtClean="0"/>
              <a:t>ppm</a:t>
            </a:r>
            <a:r>
              <a:rPr lang="en-US" sz="2200" dirty="0" smtClean="0"/>
              <a:t> for Na, 1.0 </a:t>
            </a:r>
            <a:r>
              <a:rPr lang="en-US" sz="2200" dirty="0" err="1" smtClean="0"/>
              <a:t>ppm</a:t>
            </a:r>
            <a:r>
              <a:rPr lang="en-US" sz="2200" dirty="0" smtClean="0"/>
              <a:t> for K, 1.0 </a:t>
            </a:r>
            <a:r>
              <a:rPr lang="en-US" sz="2200" dirty="0" err="1" smtClean="0"/>
              <a:t>ppm</a:t>
            </a:r>
            <a:r>
              <a:rPr lang="en-US" sz="2200" dirty="0" smtClean="0"/>
              <a:t> for Li and 30.0 </a:t>
            </a:r>
            <a:r>
              <a:rPr lang="en-US" sz="2200" dirty="0" err="1" smtClean="0"/>
              <a:t>ppm</a:t>
            </a:r>
            <a:r>
              <a:rPr lang="en-US" sz="2200" dirty="0" smtClean="0"/>
              <a:t> for </a:t>
            </a:r>
            <a:r>
              <a:rPr lang="en-US" sz="2200" dirty="0" smtClean="0"/>
              <a:t>Ca</a:t>
            </a:r>
            <a:endParaRPr lang="en-US" sz="2200" dirty="0" smtClean="0"/>
          </a:p>
          <a:p>
            <a:r>
              <a:rPr lang="en-US" sz="2200" dirty="0" smtClean="0"/>
              <a:t>Facility </a:t>
            </a:r>
            <a:r>
              <a:rPr lang="en-US" sz="2200" dirty="0" smtClean="0"/>
              <a:t>for Re-standardization, Sample Data storage in memory and recall and Print </a:t>
            </a:r>
            <a:r>
              <a:rPr lang="en-US" sz="2200" dirty="0" smtClean="0"/>
              <a:t>out</a:t>
            </a:r>
          </a:p>
          <a:p>
            <a:r>
              <a:rPr lang="en-US" sz="2200" dirty="0" smtClean="0"/>
              <a:t>Data </a:t>
            </a:r>
            <a:r>
              <a:rPr lang="en-US" sz="2200" dirty="0" smtClean="0"/>
              <a:t>transfer to Computer through RS-232 (PC-Link) (Optional)</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 METER</a:t>
            </a:r>
            <a:endParaRPr lang="en-US" dirty="0"/>
          </a:p>
        </p:txBody>
      </p:sp>
      <p:sp>
        <p:nvSpPr>
          <p:cNvPr id="3" name="Content Placeholder 2"/>
          <p:cNvSpPr>
            <a:spLocks noGrp="1"/>
          </p:cNvSpPr>
          <p:nvPr>
            <p:ph idx="1"/>
          </p:nvPr>
        </p:nvSpPr>
        <p:spPr/>
        <p:txBody>
          <a:bodyPr>
            <a:normAutofit fontScale="55000" lnSpcReduction="20000"/>
          </a:bodyPr>
          <a:lstStyle/>
          <a:p>
            <a:pPr lvl="0">
              <a:spcBef>
                <a:spcPts val="1200"/>
              </a:spcBef>
            </a:pPr>
            <a:r>
              <a:rPr lang="en-US" dirty="0" smtClean="0"/>
              <a:t>Micro processor controlled multi-channel ion meter with LED display for menu, capable of measuring pH, </a:t>
            </a:r>
            <a:r>
              <a:rPr lang="en-US" dirty="0" err="1" smtClean="0"/>
              <a:t>milli</a:t>
            </a:r>
            <a:r>
              <a:rPr lang="en-US" dirty="0" smtClean="0"/>
              <a:t> volt, ORP (Oxidation Reduction Potential), </a:t>
            </a:r>
            <a:r>
              <a:rPr lang="en-US" dirty="0" err="1" smtClean="0"/>
              <a:t>Cations</a:t>
            </a:r>
            <a:r>
              <a:rPr lang="en-US" dirty="0" smtClean="0"/>
              <a:t> and anions, built in software</a:t>
            </a:r>
          </a:p>
          <a:p>
            <a:pPr>
              <a:spcBef>
                <a:spcPts val="1200"/>
              </a:spcBef>
            </a:pPr>
            <a:r>
              <a:rPr lang="en-US" dirty="0" smtClean="0"/>
              <a:t>pH </a:t>
            </a:r>
            <a:r>
              <a:rPr lang="en-US" dirty="0" smtClean="0"/>
              <a:t>range: -2.000 to 19.999, Resolution: 0.001/0.01/0.1, Relative Accuracy: ± 0.005</a:t>
            </a:r>
          </a:p>
          <a:p>
            <a:pPr lvl="0">
              <a:spcBef>
                <a:spcPts val="1200"/>
              </a:spcBef>
            </a:pPr>
            <a:r>
              <a:rPr lang="en-US" dirty="0" smtClean="0"/>
              <a:t>Calibration point : 1-6 point Concentration range-0.000 to 19900.</a:t>
            </a:r>
          </a:p>
          <a:p>
            <a:pPr>
              <a:spcBef>
                <a:spcPts val="1200"/>
              </a:spcBef>
            </a:pPr>
            <a:r>
              <a:rPr lang="en-US" dirty="0" err="1" smtClean="0"/>
              <a:t>Milli</a:t>
            </a:r>
            <a:r>
              <a:rPr lang="en-US" dirty="0" smtClean="0"/>
              <a:t> </a:t>
            </a:r>
            <a:r>
              <a:rPr lang="en-US" dirty="0" smtClean="0"/>
              <a:t>volt range : 1600 mV, </a:t>
            </a:r>
            <a:r>
              <a:rPr lang="en-US" dirty="0" err="1" smtClean="0"/>
              <a:t>milli</a:t>
            </a:r>
            <a:r>
              <a:rPr lang="en-US" dirty="0" smtClean="0"/>
              <a:t> volt accuracy: ±0.2 mV or ± 0.05 % of reading whichever is greater. </a:t>
            </a:r>
          </a:p>
          <a:p>
            <a:pPr>
              <a:spcBef>
                <a:spcPts val="1200"/>
              </a:spcBef>
            </a:pPr>
            <a:r>
              <a:rPr lang="en-US" dirty="0" smtClean="0"/>
              <a:t>Working </a:t>
            </a:r>
            <a:r>
              <a:rPr lang="en-US" dirty="0" smtClean="0"/>
              <a:t>temperature: -5</a:t>
            </a:r>
            <a:r>
              <a:rPr lang="en-US" baseline="30000" dirty="0" smtClean="0"/>
              <a:t>0</a:t>
            </a:r>
            <a:r>
              <a:rPr lang="en-US" dirty="0" smtClean="0"/>
              <a:t>C to 105 </a:t>
            </a:r>
            <a:r>
              <a:rPr lang="en-US" baseline="30000" dirty="0" smtClean="0"/>
              <a:t>0</a:t>
            </a:r>
            <a:r>
              <a:rPr lang="en-US" dirty="0" smtClean="0"/>
              <a:t>C and 5 to 85 % relative humidity, non-condensing. </a:t>
            </a:r>
          </a:p>
          <a:p>
            <a:pPr>
              <a:spcBef>
                <a:spcPts val="1200"/>
              </a:spcBef>
            </a:pPr>
            <a:r>
              <a:rPr lang="en-US" dirty="0" smtClean="0"/>
              <a:t>Specific </a:t>
            </a:r>
            <a:r>
              <a:rPr lang="en-US" dirty="0" smtClean="0"/>
              <a:t>ion electrodes of Fluoride, Nitrate, Br etc. Fluoride electrode should have capability of measuring in conc. Range of saturated to 0.02 </a:t>
            </a:r>
            <a:r>
              <a:rPr lang="en-US" dirty="0" err="1" smtClean="0"/>
              <a:t>ppm</a:t>
            </a:r>
            <a:r>
              <a:rPr lang="en-US" dirty="0" smtClean="0"/>
              <a:t> at temp range 0 to 80</a:t>
            </a:r>
            <a:r>
              <a:rPr lang="en-US" baseline="30000" dirty="0" smtClean="0"/>
              <a:t>0</a:t>
            </a:r>
            <a:r>
              <a:rPr lang="en-US" dirty="0" smtClean="0"/>
              <a:t>C.</a:t>
            </a:r>
          </a:p>
          <a:p>
            <a:pPr lvl="0">
              <a:spcBef>
                <a:spcPts val="1200"/>
              </a:spcBef>
            </a:pPr>
            <a:r>
              <a:rPr lang="en-US" dirty="0" smtClean="0"/>
              <a:t>Installation </a:t>
            </a:r>
            <a:r>
              <a:rPr lang="en-US" dirty="0" smtClean="0"/>
              <a:t>of the instruments at any Regional laboratory of CGWB in India with AMC for 5 years after the warranty period.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based UV-VIS SPECTROPHOTOMETER</a:t>
            </a:r>
            <a:endParaRPr lang="en-US" dirty="0"/>
          </a:p>
        </p:txBody>
      </p:sp>
      <p:sp>
        <p:nvSpPr>
          <p:cNvPr id="3" name="Content Placeholder 2"/>
          <p:cNvSpPr>
            <a:spLocks noGrp="1"/>
          </p:cNvSpPr>
          <p:nvPr>
            <p:ph idx="1"/>
          </p:nvPr>
        </p:nvSpPr>
        <p:spPr>
          <a:xfrm>
            <a:off x="304800" y="1554162"/>
            <a:ext cx="8686800" cy="4922838"/>
          </a:xfrm>
        </p:spPr>
        <p:txBody>
          <a:bodyPr>
            <a:noAutofit/>
          </a:bodyPr>
          <a:lstStyle/>
          <a:p>
            <a:pPr lvl="0"/>
            <a:r>
              <a:rPr lang="en-US" sz="1200" dirty="0" smtClean="0"/>
              <a:t>Double beam, fully automatic</a:t>
            </a:r>
            <a:r>
              <a:rPr lang="en-US" sz="1200" dirty="0" smtClean="0">
                <a:effectLst>
                  <a:outerShdw blurRad="50800" dist="38100" algn="tr" rotWithShape="0">
                    <a:prstClr val="black">
                      <a:alpha val="40000"/>
                    </a:prstClr>
                  </a:outerShdw>
                </a:effectLst>
              </a:rPr>
              <a:t> UV-VIS Spectrophotometer</a:t>
            </a:r>
            <a:r>
              <a:rPr lang="en-US" sz="1200" dirty="0" smtClean="0"/>
              <a:t> and should also have a facility to connect with latest PC configuration for latest Windows XP base operation and compact with a fast laser printer </a:t>
            </a:r>
          </a:p>
          <a:p>
            <a:pPr lvl="0"/>
            <a:r>
              <a:rPr lang="en-US" sz="1200" dirty="0" smtClean="0"/>
              <a:t>LCD display, 220 V AC, Stray Light better than 0.02% T at 220 nm (</a:t>
            </a:r>
            <a:r>
              <a:rPr lang="en-US" sz="1200" dirty="0" err="1" smtClean="0"/>
              <a:t>NaI</a:t>
            </a:r>
            <a:r>
              <a:rPr lang="en-US" sz="1200" dirty="0" smtClean="0"/>
              <a:t>) and 340nm (NaNO2)</a:t>
            </a:r>
          </a:p>
          <a:p>
            <a:pPr lvl="0"/>
            <a:r>
              <a:rPr lang="en-US" sz="1200" dirty="0" smtClean="0"/>
              <a:t>Better baseline flatness less than  </a:t>
            </a:r>
            <a:r>
              <a:rPr lang="en-US" sz="1200" u="sng" dirty="0" smtClean="0"/>
              <a:t>+</a:t>
            </a:r>
            <a:r>
              <a:rPr lang="en-US" sz="1200" dirty="0" smtClean="0"/>
              <a:t> 0.0006 Abs. over the entire range of 190 to 1100nm. </a:t>
            </a:r>
          </a:p>
          <a:p>
            <a:pPr lvl="0"/>
            <a:r>
              <a:rPr lang="en-US" sz="1200" dirty="0" smtClean="0"/>
              <a:t>Scan speed:  Variable options of 3000nm/min to 2nm/min so as to capture maximum data points, hence to increase the resolution. </a:t>
            </a:r>
          </a:p>
          <a:p>
            <a:pPr lvl="0"/>
            <a:r>
              <a:rPr lang="en-US" sz="1200" dirty="0" smtClean="0"/>
              <a:t>Noise level less than 0.00005 Abs. at 700nm. </a:t>
            </a:r>
          </a:p>
          <a:p>
            <a:pPr lvl="0"/>
            <a:r>
              <a:rPr lang="en-US" sz="1200" dirty="0" smtClean="0"/>
              <a:t>Baseline stability less than 0.0003 Abs/Hour at 700nm</a:t>
            </a:r>
          </a:p>
          <a:p>
            <a:pPr lvl="0"/>
            <a:r>
              <a:rPr lang="en-US" sz="1200" dirty="0" smtClean="0"/>
              <a:t>Multi-wavelength Photometric Measurement mode as standard</a:t>
            </a:r>
          </a:p>
          <a:p>
            <a:r>
              <a:rPr lang="en-US" sz="1200" dirty="0" smtClean="0"/>
              <a:t>Abs / %T measurement possible at 6 wavelengths simultaneously in Photometric mode  </a:t>
            </a:r>
          </a:p>
          <a:p>
            <a:pPr lvl="0"/>
            <a:r>
              <a:rPr lang="en-US" sz="1200" dirty="0" smtClean="0"/>
              <a:t>Photometric, Multi-Wavelength Photometric, Spectrum, </a:t>
            </a:r>
            <a:r>
              <a:rPr lang="en-US" sz="1200" dirty="0" err="1" smtClean="0"/>
              <a:t>Quantitation</a:t>
            </a:r>
            <a:r>
              <a:rPr lang="en-US" sz="1200" dirty="0" smtClean="0"/>
              <a:t>, Kinetics and Multi-Component measurement modes should be provided.</a:t>
            </a:r>
          </a:p>
          <a:p>
            <a:pPr lvl="0"/>
            <a:r>
              <a:rPr lang="en-US" sz="1200" dirty="0" smtClean="0"/>
              <a:t>Expanded Photometric range up to -4 to +4 Abs / 0 to 400%, enables high concentration measurement. </a:t>
            </a:r>
          </a:p>
          <a:p>
            <a:pPr lvl="0"/>
            <a:r>
              <a:rPr lang="en-US" sz="1200" dirty="0" smtClean="0"/>
              <a:t>Photometric repeatability less than +/- 0.001 Abs at 1Abs.</a:t>
            </a:r>
            <a:endParaRPr lang="en-US" sz="1200" b="1" u="sng" dirty="0" smtClean="0"/>
          </a:p>
          <a:p>
            <a:pPr lvl="0"/>
            <a:r>
              <a:rPr lang="en-US" sz="1200" dirty="0" smtClean="0"/>
              <a:t>Detector : Dual silicone photodiode</a:t>
            </a:r>
            <a:endParaRPr lang="en-US" sz="1200" b="1" u="sng" dirty="0" smtClean="0"/>
          </a:p>
          <a:p>
            <a:pPr lvl="0"/>
            <a:r>
              <a:rPr lang="en-US" sz="1200" dirty="0" err="1" smtClean="0"/>
              <a:t>Monochromator</a:t>
            </a:r>
            <a:r>
              <a:rPr lang="en-US" sz="1200" dirty="0" smtClean="0"/>
              <a:t> having High end optics feature with Czerny-Turner mounting for high energy though put and high sensitivity</a:t>
            </a:r>
          </a:p>
          <a:p>
            <a:pPr lvl="0"/>
            <a:r>
              <a:rPr lang="en-US" sz="1200" dirty="0" smtClean="0"/>
              <a:t>Spectrophotometer should have facility for 5 USB ports for data communication with PC and Printer compatibility.</a:t>
            </a:r>
          </a:p>
          <a:p>
            <a:pPr lvl="0"/>
            <a:r>
              <a:rPr lang="en-US" sz="1200" dirty="0" smtClean="0"/>
              <a:t>Two sets of Quartz cell (optional)</a:t>
            </a:r>
          </a:p>
          <a:p>
            <a:pPr lvl="0"/>
            <a:r>
              <a:rPr lang="en-US" sz="1200" dirty="0" smtClean="0"/>
              <a:t>USB Pen drive compatibility for data storage and transfer</a:t>
            </a:r>
          </a:p>
          <a:p>
            <a:pPr lvl="0"/>
            <a:r>
              <a:rPr lang="en-US" sz="1200" dirty="0" smtClean="0"/>
              <a:t>Built-in- hardware validation for </a:t>
            </a:r>
            <a:r>
              <a:rPr lang="en-US" sz="1200" dirty="0" smtClean="0"/>
              <a:t>the parameters such as: Wavelength Accuracy, Wavelength Repeatability, Spectral Bandwidth, Baseline Flatness, Baseline Stability, Noise Level, Photometric Accuracy, Photometric repeatability &amp;  Stray </a:t>
            </a:r>
            <a:r>
              <a:rPr lang="en-US" sz="1200" dirty="0" smtClean="0"/>
              <a:t>Light</a:t>
            </a:r>
          </a:p>
          <a:p>
            <a:pPr lvl="0"/>
            <a:r>
              <a:rPr lang="en-US" sz="1200" dirty="0" smtClean="0"/>
              <a:t>Semi-automatic testing: Interactive display for simplified testing of test items</a:t>
            </a:r>
          </a:p>
          <a:p>
            <a:pPr lvl="0"/>
            <a:r>
              <a:rPr lang="en-US" sz="1200" dirty="0" smtClean="0"/>
              <a:t>Automatic Testing :Automatic measurement and pass/fail evaluation and printing of results</a:t>
            </a:r>
          </a:p>
          <a:p>
            <a:pPr lvl="0"/>
            <a:r>
              <a:rPr lang="en-US" sz="1200" dirty="0" smtClean="0"/>
              <a:t>Installation of the instruments at Regional lab. of CGWB in India with AMC for 5 years after the warranty period</a:t>
            </a:r>
            <a:r>
              <a:rPr lang="en-US" sz="1200" dirty="0" smtClean="0"/>
              <a:t>.</a:t>
            </a:r>
            <a:endParaRPr lang="en-US" sz="1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Double Distillation Apparatus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Quartz </a:t>
            </a:r>
            <a:r>
              <a:rPr lang="en-US" dirty="0" smtClean="0"/>
              <a:t>double distillation apparatus with automatic cut off system </a:t>
            </a:r>
          </a:p>
          <a:p>
            <a:r>
              <a:rPr lang="en-US" dirty="0" smtClean="0"/>
              <a:t>Main </a:t>
            </a:r>
            <a:r>
              <a:rPr lang="en-US" dirty="0" smtClean="0"/>
              <a:t>boiler</a:t>
            </a:r>
          </a:p>
          <a:p>
            <a:r>
              <a:rPr lang="en-US" dirty="0" smtClean="0"/>
              <a:t>A </a:t>
            </a:r>
            <a:r>
              <a:rPr lang="en-US" dirty="0" smtClean="0"/>
              <a:t>built-in heater enclosed in quartz glass </a:t>
            </a:r>
            <a:r>
              <a:rPr lang="en-US" dirty="0" smtClean="0"/>
              <a:t>tube</a:t>
            </a:r>
          </a:p>
          <a:p>
            <a:r>
              <a:rPr lang="en-US" dirty="0" smtClean="0"/>
              <a:t>Housing </a:t>
            </a:r>
            <a:r>
              <a:rPr lang="en-US" dirty="0" smtClean="0"/>
              <a:t>auto water level </a:t>
            </a:r>
            <a:r>
              <a:rPr lang="en-US" dirty="0" smtClean="0"/>
              <a:t>adjuster</a:t>
            </a:r>
          </a:p>
          <a:p>
            <a:r>
              <a:rPr lang="en-US" dirty="0" smtClean="0"/>
              <a:t>Bottom </a:t>
            </a:r>
            <a:r>
              <a:rPr lang="en-US" dirty="0" smtClean="0"/>
              <a:t>outlet for cleaning waste discharge which is fitted with Teflon screw cap </a:t>
            </a:r>
            <a:r>
              <a:rPr lang="en-US" dirty="0" smtClean="0"/>
              <a:t>valve</a:t>
            </a:r>
          </a:p>
          <a:p>
            <a:r>
              <a:rPr lang="en-US" dirty="0" smtClean="0"/>
              <a:t>A </a:t>
            </a:r>
            <a:r>
              <a:rPr lang="en-US" dirty="0" smtClean="0"/>
              <a:t>coil condenser fitted on top for condensing </a:t>
            </a:r>
            <a:r>
              <a:rPr lang="en-US" dirty="0" smtClean="0"/>
              <a:t>vapors</a:t>
            </a:r>
          </a:p>
          <a:p>
            <a:r>
              <a:rPr lang="en-US" dirty="0" smtClean="0"/>
              <a:t>Whole </a:t>
            </a:r>
            <a:r>
              <a:rPr lang="en-US" dirty="0" smtClean="0"/>
              <a:t>unit is mounted on epoxy coated metal box stand and covered with acrylic sheet cover for </a:t>
            </a:r>
            <a:r>
              <a:rPr lang="en-US" dirty="0" smtClean="0"/>
              <a:t>protection</a:t>
            </a:r>
          </a:p>
          <a:p>
            <a:r>
              <a:rPr lang="en-US" dirty="0" smtClean="0"/>
              <a:t>Features:</a:t>
            </a:r>
          </a:p>
          <a:p>
            <a:pPr lvl="1"/>
            <a:r>
              <a:rPr lang="en-US" dirty="0" smtClean="0"/>
              <a:t>Temperature resistant</a:t>
            </a:r>
          </a:p>
          <a:p>
            <a:pPr lvl="1"/>
            <a:r>
              <a:rPr lang="en-US" dirty="0" smtClean="0"/>
              <a:t>Saving </a:t>
            </a:r>
            <a:r>
              <a:rPr lang="en-US" dirty="0" smtClean="0"/>
              <a:t>of electrical energy in every </a:t>
            </a:r>
            <a:r>
              <a:rPr lang="en-US" dirty="0" smtClean="0"/>
              <a:t>start</a:t>
            </a:r>
          </a:p>
          <a:p>
            <a:pPr lvl="1"/>
            <a:r>
              <a:rPr lang="en-US" dirty="0" smtClean="0"/>
              <a:t>Convenient </a:t>
            </a:r>
            <a:r>
              <a:rPr lang="en-US" dirty="0" smtClean="0"/>
              <a:t>bottom drain for easy drainage as accumulated solids impair the efficiency, cleaning is also </a:t>
            </a:r>
            <a:r>
              <a:rPr lang="en-US" dirty="0" smtClean="0"/>
              <a:t>possible</a:t>
            </a:r>
          </a:p>
          <a:p>
            <a:pPr lvl="1"/>
            <a:r>
              <a:rPr lang="en-US" dirty="0" smtClean="0"/>
              <a:t>Distilled </a:t>
            </a:r>
            <a:r>
              <a:rPr lang="en-US" dirty="0" smtClean="0"/>
              <a:t>water in cold </a:t>
            </a:r>
            <a:r>
              <a:rPr lang="en-US" dirty="0" smtClean="0"/>
              <a:t>condition</a:t>
            </a:r>
          </a:p>
          <a:p>
            <a:pPr lvl="1"/>
            <a:r>
              <a:rPr lang="en-US" dirty="0" smtClean="0"/>
              <a:t>Automatic </a:t>
            </a:r>
            <a:r>
              <a:rPr lang="en-US" dirty="0" smtClean="0"/>
              <a:t>start, cut-off &amp; re-start in synchrony with water pressure/opening by electronic circuit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ORGANIC CARBON ANALYSER (TOC)</a:t>
            </a:r>
            <a:endParaRPr lang="en-US" dirty="0"/>
          </a:p>
        </p:txBody>
      </p:sp>
      <p:sp>
        <p:nvSpPr>
          <p:cNvPr id="3" name="Content Placeholder 2"/>
          <p:cNvSpPr>
            <a:spLocks noGrp="1"/>
          </p:cNvSpPr>
          <p:nvPr>
            <p:ph idx="1"/>
          </p:nvPr>
        </p:nvSpPr>
        <p:spPr/>
        <p:txBody>
          <a:bodyPr>
            <a:noAutofit/>
          </a:bodyPr>
          <a:lstStyle/>
          <a:p>
            <a:r>
              <a:rPr lang="en-US" sz="1400" dirty="0" smtClean="0"/>
              <a:t>Compact PC controlled TOC analyzer for the determination of TOC, TIC, TC, NPOC and POC in water samples. </a:t>
            </a:r>
          </a:p>
          <a:p>
            <a:pPr lvl="0"/>
            <a:r>
              <a:rPr lang="en-US" sz="1400" dirty="0" smtClean="0"/>
              <a:t>The system should   comply with DIN, ASTM and USEPA standards. </a:t>
            </a:r>
          </a:p>
          <a:p>
            <a:pPr lvl="0"/>
            <a:r>
              <a:rPr lang="en-US" sz="1400" dirty="0" smtClean="0"/>
              <a:t>The system should have high temperature combustion unit of up to 950 Deg C to ensure complete digestion of even stable compounds. </a:t>
            </a:r>
          </a:p>
          <a:p>
            <a:pPr lvl="0"/>
            <a:r>
              <a:rPr lang="en-US" sz="1400" dirty="0" smtClean="0"/>
              <a:t>Sample feed should be through valve and septum free direct injection. </a:t>
            </a:r>
          </a:p>
          <a:p>
            <a:pPr lvl="0"/>
            <a:r>
              <a:rPr lang="en-US" sz="1400" dirty="0" smtClean="0"/>
              <a:t>The injection volume should be variable from 50ul to 500ul.</a:t>
            </a:r>
          </a:p>
          <a:p>
            <a:pPr lvl="0"/>
            <a:r>
              <a:rPr lang="en-US" sz="1400" dirty="0" smtClean="0"/>
              <a:t>The system should have high sensitive focused beam NDIR detector. </a:t>
            </a:r>
          </a:p>
          <a:p>
            <a:pPr lvl="0"/>
            <a:r>
              <a:rPr lang="en-US" sz="1400" dirty="0" smtClean="0"/>
              <a:t>The measurement range should be from 50ppb to 30000 </a:t>
            </a:r>
            <a:r>
              <a:rPr lang="en-US" sz="1400" dirty="0" err="1" smtClean="0"/>
              <a:t>ppm</a:t>
            </a:r>
            <a:r>
              <a:rPr lang="en-US" sz="1400" dirty="0" smtClean="0"/>
              <a:t>  without sample dilution. </a:t>
            </a:r>
          </a:p>
          <a:p>
            <a:pPr lvl="0"/>
            <a:r>
              <a:rPr lang="en-US" sz="1400" dirty="0" smtClean="0"/>
              <a:t>The system should have facility to do multipoint calibration with single standard using different injection volumes. </a:t>
            </a:r>
          </a:p>
          <a:p>
            <a:pPr lvl="0"/>
            <a:r>
              <a:rPr lang="en-US" sz="1400" dirty="0" smtClean="0"/>
              <a:t>The system should have provision to select automatically the optimum calibration curve for sample measurement. </a:t>
            </a:r>
          </a:p>
          <a:p>
            <a:pPr lvl="0"/>
            <a:r>
              <a:rPr lang="en-US" sz="1400" dirty="0" smtClean="0"/>
              <a:t>The instrument should have self check system to control all parameters for device safety as well to ensure quality of results. The quoted software should be FDA 21 CFR PART 11 compliance. The system should be upgradeable for solid sample analysis with either integrated double furnace or with High temperature combustion module </a:t>
            </a:r>
            <a:r>
              <a:rPr lang="en-US" sz="1400" dirty="0" smtClean="0"/>
              <a:t>(1300 </a:t>
            </a:r>
            <a:r>
              <a:rPr lang="en-US" sz="1400" dirty="0" smtClean="0"/>
              <a:t>deg C temperature ). </a:t>
            </a:r>
          </a:p>
          <a:p>
            <a:pPr lvl="0"/>
            <a:r>
              <a:rPr lang="en-US" sz="1400" dirty="0" smtClean="0"/>
              <a:t>The system should also have provision to upgrade for Total Nitrogen measurement using either electrochemical detector or </a:t>
            </a:r>
            <a:r>
              <a:rPr lang="en-US" sz="1400" dirty="0" err="1" smtClean="0"/>
              <a:t>chemiluminiscence</a:t>
            </a:r>
            <a:r>
              <a:rPr lang="en-US" sz="1400" dirty="0" smtClean="0"/>
              <a:t> detector. </a:t>
            </a:r>
          </a:p>
          <a:p>
            <a:pPr lvl="0"/>
            <a:r>
              <a:rPr lang="en-US" sz="1400" dirty="0" smtClean="0"/>
              <a:t>The supplier should optionally offer Auto sampler with 60 positions and optional tray of more than 100 positions. </a:t>
            </a:r>
          </a:p>
          <a:p>
            <a:pPr lvl="0"/>
            <a:r>
              <a:rPr lang="en-US" sz="1400" dirty="0" smtClean="0"/>
              <a:t>Complete set of spares and consumables necessary for operation should be offered. </a:t>
            </a:r>
          </a:p>
          <a:p>
            <a:pPr lvl="0"/>
            <a:r>
              <a:rPr lang="en-US" sz="1400" dirty="0" smtClean="0"/>
              <a:t>Suitable latest PC and Printer needed for operation should be quoted by the supplier.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Classification of water quality monitoring station</a:t>
            </a:r>
            <a:endParaRPr lang="en-US" dirty="0"/>
          </a:p>
        </p:txBody>
      </p:sp>
      <p:sp>
        <p:nvSpPr>
          <p:cNvPr id="3" name="Content Placeholder 2"/>
          <p:cNvSpPr>
            <a:spLocks noGrp="1"/>
          </p:cNvSpPr>
          <p:nvPr>
            <p:ph idx="1"/>
          </p:nvPr>
        </p:nvSpPr>
        <p:spPr>
          <a:xfrm>
            <a:off x="304800" y="1554162"/>
            <a:ext cx="8686800" cy="4922838"/>
          </a:xfrm>
        </p:spPr>
        <p:txBody>
          <a:bodyPr>
            <a:normAutofit fontScale="70000" lnSpcReduction="20000"/>
          </a:bodyPr>
          <a:lstStyle/>
          <a:p>
            <a:pPr marL="0" indent="0" algn="just">
              <a:spcBef>
                <a:spcPts val="1200"/>
              </a:spcBef>
              <a:buNone/>
            </a:pPr>
            <a:r>
              <a:rPr lang="en-US" dirty="0" smtClean="0"/>
              <a:t>In accordance with the definition given in the “Uniform Protocol on Water Quality Monitoring </a:t>
            </a:r>
            <a:r>
              <a:rPr lang="en-US" dirty="0" smtClean="0"/>
              <a:t>Notification (UPWQM)” </a:t>
            </a:r>
            <a:r>
              <a:rPr lang="en-US" dirty="0" smtClean="0"/>
              <a:t>issued by the Water Quality Assessment Authority, Ministry of Environment &amp; Forests dated 17</a:t>
            </a:r>
            <a:r>
              <a:rPr lang="en-US" baseline="30000" dirty="0" smtClean="0"/>
              <a:t>th</a:t>
            </a:r>
            <a:r>
              <a:rPr lang="en-US" dirty="0" smtClean="0"/>
              <a:t> June, 2005 water quality monitoring stations are classified as follows:</a:t>
            </a:r>
          </a:p>
          <a:p>
            <a:pPr lvl="0" algn="just">
              <a:spcBef>
                <a:spcPts val="1200"/>
              </a:spcBef>
            </a:pPr>
            <a:r>
              <a:rPr lang="en-US" b="1" dirty="0" smtClean="0"/>
              <a:t>Baseline Station: </a:t>
            </a:r>
            <a:r>
              <a:rPr lang="en-US" dirty="0" smtClean="0"/>
              <a:t>A Baseline Station means the monitoring location where there is no influence of human activities on water quality;</a:t>
            </a:r>
          </a:p>
          <a:p>
            <a:pPr lvl="0" algn="just">
              <a:spcBef>
                <a:spcPts val="1200"/>
              </a:spcBef>
            </a:pPr>
            <a:r>
              <a:rPr lang="en-US" b="1" dirty="0" smtClean="0"/>
              <a:t>Trend Station:</a:t>
            </a:r>
            <a:r>
              <a:rPr lang="en-US" dirty="0" smtClean="0"/>
              <a:t> </a:t>
            </a:r>
            <a:r>
              <a:rPr lang="en-US" dirty="0" smtClean="0"/>
              <a:t>A </a:t>
            </a:r>
            <a:r>
              <a:rPr lang="en-US" dirty="0" smtClean="0"/>
              <a:t>Trend station means the monitoring location designed to show how a particular point on a watercourse varies over time due, normally, to the influence of man’s activities; and</a:t>
            </a:r>
          </a:p>
          <a:p>
            <a:pPr lvl="0" algn="just">
              <a:spcBef>
                <a:spcPts val="1200"/>
              </a:spcBef>
            </a:pPr>
            <a:r>
              <a:rPr lang="en-US" b="1" dirty="0" smtClean="0"/>
              <a:t>Flux </a:t>
            </a:r>
            <a:r>
              <a:rPr lang="en-US" b="1" dirty="0" smtClean="0"/>
              <a:t>Station or Impact Station: </a:t>
            </a:r>
            <a:r>
              <a:rPr lang="en-US" dirty="0" smtClean="0"/>
              <a:t>A</a:t>
            </a:r>
            <a:r>
              <a:rPr lang="en-US" b="1" dirty="0" smtClean="0"/>
              <a:t> </a:t>
            </a:r>
            <a:r>
              <a:rPr lang="en-US" dirty="0" smtClean="0"/>
              <a:t>Flux station or Impact station means the location for measuring the mass of particular pollutant on main river stem for measuring the extent of pollution due to human interference or geological feature at any point of time and is necessary for measuring impact of pollution control measures adopted;</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CHANNEL WET CHEMISTRY ANALYSER</a:t>
            </a:r>
            <a:endParaRPr lang="en-US" dirty="0"/>
          </a:p>
        </p:txBody>
      </p:sp>
      <p:sp>
        <p:nvSpPr>
          <p:cNvPr id="3" name="Content Placeholder 2"/>
          <p:cNvSpPr>
            <a:spLocks noGrp="1"/>
          </p:cNvSpPr>
          <p:nvPr>
            <p:ph idx="1"/>
          </p:nvPr>
        </p:nvSpPr>
        <p:spPr>
          <a:xfrm>
            <a:off x="304800" y="1219200"/>
            <a:ext cx="8686800" cy="4860925"/>
          </a:xfrm>
        </p:spPr>
        <p:txBody>
          <a:bodyPr>
            <a:noAutofit/>
          </a:bodyPr>
          <a:lstStyle/>
          <a:p>
            <a:r>
              <a:rPr lang="en-US" sz="900" b="1" dirty="0" smtClean="0"/>
              <a:t>(Four parameters to be analyzed simultaneously)</a:t>
            </a:r>
            <a:endParaRPr lang="en-US" sz="900" dirty="0" smtClean="0"/>
          </a:p>
          <a:p>
            <a:r>
              <a:rPr lang="en-US" sz="900" dirty="0" smtClean="0"/>
              <a:t>The </a:t>
            </a:r>
            <a:r>
              <a:rPr lang="en-US" sz="900" dirty="0" err="1" smtClean="0"/>
              <a:t>analyser</a:t>
            </a:r>
            <a:r>
              <a:rPr lang="en-US" sz="900" dirty="0" smtClean="0"/>
              <a:t> should be modular with the following </a:t>
            </a:r>
            <a:r>
              <a:rPr lang="en-US" sz="900" dirty="0" smtClean="0"/>
              <a:t>modules; Auto </a:t>
            </a:r>
            <a:r>
              <a:rPr lang="en-US" sz="900" dirty="0" smtClean="0"/>
              <a:t>sampler, module, module holder, module with flow cell and filter, detector, interface and software.</a:t>
            </a:r>
          </a:p>
          <a:p>
            <a:r>
              <a:rPr lang="en-US" sz="900" dirty="0" smtClean="0"/>
              <a:t>The </a:t>
            </a:r>
            <a:r>
              <a:rPr lang="en-US" sz="900" dirty="0" smtClean="0"/>
              <a:t>system should be up gradable into more simultaneous analysis possibility, and capable of adding more parameters in future.</a:t>
            </a:r>
          </a:p>
          <a:p>
            <a:r>
              <a:rPr lang="en-US" sz="900" dirty="0" smtClean="0"/>
              <a:t>The </a:t>
            </a:r>
            <a:r>
              <a:rPr lang="en-US" sz="900" dirty="0" smtClean="0"/>
              <a:t>sample is to have continuous flow with air bubble Segmentation and the detection is colorimetric, Provision for other detectors like IR and UV and flame photometer should be available. </a:t>
            </a:r>
          </a:p>
          <a:p>
            <a:r>
              <a:rPr lang="en-US" sz="900" b="1" dirty="0" smtClean="0"/>
              <a:t>Auto </a:t>
            </a:r>
            <a:r>
              <a:rPr lang="en-US" sz="900" b="1" dirty="0" smtClean="0"/>
              <a:t>sampler:</a:t>
            </a:r>
            <a:endParaRPr lang="en-US" sz="900" dirty="0" smtClean="0"/>
          </a:p>
          <a:p>
            <a:pPr lvl="1"/>
            <a:r>
              <a:rPr lang="en-US" sz="800" b="1" dirty="0" smtClean="0"/>
              <a:t>Random </a:t>
            </a:r>
            <a:r>
              <a:rPr lang="en-US" sz="800" b="1" dirty="0" smtClean="0"/>
              <a:t>access sampler;</a:t>
            </a:r>
            <a:r>
              <a:rPr lang="en-US" sz="800" dirty="0" smtClean="0"/>
              <a:t> should have more than 100 sample cups; </a:t>
            </a:r>
            <a:r>
              <a:rPr lang="en-US" sz="800" b="1" dirty="0" smtClean="0"/>
              <a:t>should have built in rinsing pump, for day-to-day easy maintenance. </a:t>
            </a:r>
            <a:endParaRPr lang="en-US" sz="800" dirty="0" smtClean="0"/>
          </a:p>
          <a:p>
            <a:pPr lvl="1"/>
            <a:r>
              <a:rPr lang="en-US" sz="800" dirty="0" smtClean="0"/>
              <a:t>Sample </a:t>
            </a:r>
            <a:r>
              <a:rPr lang="en-US" sz="800" dirty="0" smtClean="0"/>
              <a:t>cup capacity is to be up to 10ml</a:t>
            </a:r>
          </a:p>
          <a:p>
            <a:pPr lvl="1"/>
            <a:r>
              <a:rPr lang="en-US" sz="800" b="1" dirty="0" smtClean="0"/>
              <a:t> </a:t>
            </a:r>
            <a:r>
              <a:rPr lang="en-US" sz="800" dirty="0" smtClean="0"/>
              <a:t>Optional </a:t>
            </a:r>
            <a:r>
              <a:rPr lang="en-US" sz="800" dirty="0" smtClean="0"/>
              <a:t>built-in dilutor.  </a:t>
            </a:r>
          </a:p>
          <a:p>
            <a:pPr lvl="1"/>
            <a:r>
              <a:rPr lang="en-US" sz="800" dirty="0" smtClean="0"/>
              <a:t> </a:t>
            </a:r>
            <a:r>
              <a:rPr lang="en-US" sz="800" dirty="0" smtClean="0"/>
              <a:t>Separate </a:t>
            </a:r>
            <a:r>
              <a:rPr lang="en-US" sz="800" dirty="0" smtClean="0"/>
              <a:t>cups for working standards.</a:t>
            </a:r>
          </a:p>
          <a:p>
            <a:r>
              <a:rPr lang="en-US" sz="900" b="1" dirty="0" smtClean="0"/>
              <a:t>Chemistry </a:t>
            </a:r>
            <a:r>
              <a:rPr lang="en-US" sz="900" b="1" dirty="0" smtClean="0"/>
              <a:t>Unit :</a:t>
            </a:r>
            <a:endParaRPr lang="en-US" sz="900" dirty="0" smtClean="0"/>
          </a:p>
          <a:p>
            <a:pPr lvl="1"/>
            <a:r>
              <a:rPr lang="en-US" sz="800" dirty="0" smtClean="0"/>
              <a:t>Should </a:t>
            </a:r>
            <a:r>
              <a:rPr lang="en-US" sz="800" dirty="0" smtClean="0"/>
              <a:t>have capacity to hold </a:t>
            </a:r>
            <a:r>
              <a:rPr lang="en-US" sz="800" dirty="0" err="1" smtClean="0"/>
              <a:t>upto</a:t>
            </a:r>
            <a:r>
              <a:rPr lang="en-US" sz="800" dirty="0" smtClean="0"/>
              <a:t> 5 chemistry modules </a:t>
            </a:r>
          </a:p>
          <a:p>
            <a:pPr lvl="1"/>
            <a:r>
              <a:rPr lang="en-US" sz="800" dirty="0" smtClean="0"/>
              <a:t>Should </a:t>
            </a:r>
            <a:r>
              <a:rPr lang="en-US" sz="800" dirty="0" smtClean="0"/>
              <a:t>have </a:t>
            </a:r>
            <a:r>
              <a:rPr lang="en-US" sz="800" b="1" dirty="0" smtClean="0"/>
              <a:t>two multi speed proportioning pumps</a:t>
            </a:r>
            <a:r>
              <a:rPr lang="en-US" sz="800" dirty="0" smtClean="0"/>
              <a:t>, The two pumps should provide 32 </a:t>
            </a:r>
            <a:r>
              <a:rPr lang="en-US" sz="800" dirty="0" err="1" smtClean="0"/>
              <a:t>tubings</a:t>
            </a:r>
            <a:r>
              <a:rPr lang="en-US" sz="800" dirty="0" smtClean="0"/>
              <a:t> for reagent transportation to the analytical module.</a:t>
            </a:r>
          </a:p>
          <a:p>
            <a:pPr lvl="1"/>
            <a:r>
              <a:rPr lang="en-US" sz="800" dirty="0" smtClean="0"/>
              <a:t>Should </a:t>
            </a:r>
            <a:r>
              <a:rPr lang="en-US" sz="800" dirty="0" smtClean="0"/>
              <a:t>have air pump. Air pump should have built-in compressor.</a:t>
            </a:r>
          </a:p>
          <a:p>
            <a:pPr lvl="1"/>
            <a:r>
              <a:rPr lang="en-US" sz="800" dirty="0" smtClean="0"/>
              <a:t>The </a:t>
            </a:r>
            <a:r>
              <a:rPr lang="en-US" sz="800" dirty="0" smtClean="0"/>
              <a:t>multi speed pump should have speed adjustments for normal (analysis), fast (washing) and slow (stand by position, to save reagents).</a:t>
            </a:r>
          </a:p>
          <a:p>
            <a:r>
              <a:rPr lang="en-US" sz="900" b="1" dirty="0" smtClean="0"/>
              <a:t>Chemistry </a:t>
            </a:r>
            <a:r>
              <a:rPr lang="en-US" sz="900" b="1" dirty="0" smtClean="0"/>
              <a:t>modules:</a:t>
            </a:r>
            <a:endParaRPr lang="en-US" sz="900" dirty="0" smtClean="0"/>
          </a:p>
          <a:p>
            <a:pPr lvl="1"/>
            <a:r>
              <a:rPr lang="en-US" sz="800" dirty="0" smtClean="0"/>
              <a:t>Each parameter should have separate module and each module to have its own filter and flow cell. All components of analysis like </a:t>
            </a:r>
            <a:r>
              <a:rPr lang="en-US" sz="800" dirty="0" err="1" smtClean="0"/>
              <a:t>dialyser</a:t>
            </a:r>
            <a:r>
              <a:rPr lang="en-US" sz="800" dirty="0" smtClean="0"/>
              <a:t>, reactor etc (wherever applicable) should be provided within each module. </a:t>
            </a:r>
          </a:p>
          <a:p>
            <a:pPr lvl="1"/>
            <a:r>
              <a:rPr lang="en-US" sz="800" dirty="0" smtClean="0"/>
              <a:t>Parameter for analysis:</a:t>
            </a:r>
            <a:r>
              <a:rPr lang="en-US" sz="800" b="1" dirty="0" smtClean="0"/>
              <a:t> Chloride, Total Hardness, Calcium, Phosphate and Bicarbonate.  Nitrate + Nitrite, Fluoride, Total Nitrogen,</a:t>
            </a:r>
            <a:endParaRPr lang="en-US" sz="800" dirty="0" smtClean="0"/>
          </a:p>
          <a:p>
            <a:pPr lvl="1"/>
            <a:r>
              <a:rPr lang="en-US" sz="800" dirty="0" smtClean="0"/>
              <a:t>The analysis module should have its own flow cell and filter. </a:t>
            </a:r>
          </a:p>
          <a:p>
            <a:pPr lvl="1"/>
            <a:r>
              <a:rPr lang="en-US" sz="800" b="1" dirty="0" smtClean="0"/>
              <a:t>Flow cell to be supplied with black coating </a:t>
            </a:r>
            <a:r>
              <a:rPr lang="en-US" sz="800" dirty="0" smtClean="0"/>
              <a:t>to avoid interference of external</a:t>
            </a:r>
            <a:r>
              <a:rPr lang="en-US" sz="800" b="1" dirty="0" smtClean="0"/>
              <a:t> </a:t>
            </a:r>
            <a:r>
              <a:rPr lang="en-US" sz="800" dirty="0" smtClean="0"/>
              <a:t>light in the analysis.</a:t>
            </a:r>
          </a:p>
          <a:p>
            <a:pPr lvl="1"/>
            <a:r>
              <a:rPr lang="en-US" sz="800" dirty="0" smtClean="0"/>
              <a:t>Flow cell is to be part of the chemistry module and should not be inside the photometer.  </a:t>
            </a:r>
            <a:r>
              <a:rPr lang="en-US" sz="800" b="1" dirty="0" smtClean="0"/>
              <a:t> </a:t>
            </a:r>
            <a:endParaRPr lang="en-US" sz="800" dirty="0" smtClean="0"/>
          </a:p>
          <a:p>
            <a:r>
              <a:rPr lang="en-US" sz="900" b="1" dirty="0" smtClean="0"/>
              <a:t>Detector: </a:t>
            </a:r>
            <a:r>
              <a:rPr lang="en-US" sz="900" dirty="0" smtClean="0"/>
              <a:t>Two </a:t>
            </a:r>
            <a:r>
              <a:rPr lang="en-US" sz="900" dirty="0" smtClean="0"/>
              <a:t>Dual channel Digital detector with high degree of accuracy and wide dynamic range; capable of measuring four parameters simultaneously.</a:t>
            </a:r>
          </a:p>
          <a:p>
            <a:r>
              <a:rPr lang="en-US" sz="900" b="1" dirty="0" smtClean="0"/>
              <a:t>The </a:t>
            </a:r>
            <a:r>
              <a:rPr lang="en-US" sz="900" b="1" dirty="0" smtClean="0"/>
              <a:t>photometer detector head is to have an insert board and cable</a:t>
            </a:r>
            <a:endParaRPr lang="en-US" sz="900" dirty="0" smtClean="0"/>
          </a:p>
          <a:p>
            <a:pPr lvl="1"/>
            <a:r>
              <a:rPr lang="en-US" sz="800" dirty="0" smtClean="0"/>
              <a:t>Digital detector with high degree of accuracy and wide dynamic range.</a:t>
            </a:r>
          </a:p>
          <a:p>
            <a:pPr lvl="1"/>
            <a:r>
              <a:rPr lang="en-US" sz="800" dirty="0" smtClean="0"/>
              <a:t>Capable of measuring four parameters simultaneously.</a:t>
            </a:r>
          </a:p>
          <a:p>
            <a:pPr lvl="1"/>
            <a:r>
              <a:rPr lang="en-US" sz="800" dirty="0" smtClean="0"/>
              <a:t>Wavelength selection by insert of interference filters.</a:t>
            </a:r>
          </a:p>
          <a:p>
            <a:pPr lvl="1"/>
            <a:r>
              <a:rPr lang="en-US" sz="800" dirty="0" smtClean="0"/>
              <a:t>Wavelength range 340-1050 nm.</a:t>
            </a:r>
          </a:p>
          <a:p>
            <a:pPr lvl="1"/>
            <a:r>
              <a:rPr lang="en-US" sz="800" dirty="0" smtClean="0"/>
              <a:t>Accommodation for 2 flow cells of 5 </a:t>
            </a:r>
            <a:r>
              <a:rPr lang="en-US" sz="800" dirty="0" err="1" smtClean="0"/>
              <a:t>upto</a:t>
            </a:r>
            <a:r>
              <a:rPr lang="en-US" sz="800" dirty="0" smtClean="0"/>
              <a:t> 50 mm path length each</a:t>
            </a:r>
          </a:p>
          <a:p>
            <a:pPr lvl="1"/>
            <a:r>
              <a:rPr lang="en-US" sz="800" dirty="0" smtClean="0"/>
              <a:t>Software controlled automatic baseline and peak height settings.</a:t>
            </a:r>
          </a:p>
          <a:p>
            <a:pPr lvl="1"/>
            <a:r>
              <a:rPr lang="en-US" sz="800" dirty="0" smtClean="0"/>
              <a:t>Software controlled lamp switching on / off</a:t>
            </a:r>
          </a:p>
          <a:p>
            <a:pPr lvl="1"/>
            <a:r>
              <a:rPr lang="en-US" sz="800" dirty="0" smtClean="0"/>
              <a:t>32 bits high resolution absorption recording</a:t>
            </a:r>
          </a:p>
          <a:p>
            <a:pPr lvl="1"/>
            <a:r>
              <a:rPr lang="en-US" sz="800" dirty="0" smtClean="0"/>
              <a:t>Detecting range up to 6.5 AU</a:t>
            </a:r>
          </a:p>
          <a:p>
            <a:pPr lvl="1"/>
            <a:r>
              <a:rPr lang="en-US" sz="800" dirty="0" smtClean="0"/>
              <a:t>Signal / noise ratio &lt;0.0003 AU</a:t>
            </a:r>
          </a:p>
          <a:p>
            <a:r>
              <a:rPr lang="en-US" sz="900" b="1" dirty="0" smtClean="0"/>
              <a:t>Software</a:t>
            </a:r>
            <a:r>
              <a:rPr lang="en-US" sz="900" dirty="0" smtClean="0"/>
              <a:t> </a:t>
            </a:r>
            <a:r>
              <a:rPr lang="en-US" sz="900" dirty="0" smtClean="0"/>
              <a:t>: </a:t>
            </a:r>
            <a:r>
              <a:rPr lang="en-US" sz="900" dirty="0" smtClean="0"/>
              <a:t> The </a:t>
            </a:r>
            <a:r>
              <a:rPr lang="en-US" sz="900" dirty="0" smtClean="0"/>
              <a:t>software is to be windows based and user friendly. Provision should be there for raw data </a:t>
            </a:r>
            <a:r>
              <a:rPr lang="en-US" sz="900" dirty="0" smtClean="0"/>
              <a:t>storage. Automatic </a:t>
            </a:r>
            <a:r>
              <a:rPr lang="en-US" sz="900" dirty="0" smtClean="0"/>
              <a:t>back ground correction should be possible;</a:t>
            </a:r>
          </a:p>
          <a:p>
            <a:r>
              <a:rPr lang="en-US" sz="900" b="1" dirty="0" smtClean="0"/>
              <a:t>PC </a:t>
            </a:r>
            <a:r>
              <a:rPr lang="en-US" sz="900" b="1" dirty="0" smtClean="0"/>
              <a:t>&amp; Printer</a:t>
            </a:r>
            <a:r>
              <a:rPr lang="en-US" sz="900" dirty="0" smtClean="0"/>
              <a:t>  : Suitable branded latest PC &amp; colored laser printer should be offered</a:t>
            </a:r>
            <a:r>
              <a:rPr lang="en-US" sz="900" dirty="0" smtClean="0"/>
              <a:t>.</a:t>
            </a:r>
            <a:endParaRPr lang="en-US" sz="9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en-US" dirty="0" smtClean="0"/>
              <a:t>ATOMIC ABSORPTION SPECTROPHOTOMETER (AAS)</a:t>
            </a:r>
            <a:endParaRPr lang="en-US" dirty="0"/>
          </a:p>
        </p:txBody>
      </p:sp>
      <p:sp>
        <p:nvSpPr>
          <p:cNvPr id="3" name="Content Placeholder 2"/>
          <p:cNvSpPr>
            <a:spLocks noGrp="1"/>
          </p:cNvSpPr>
          <p:nvPr>
            <p:ph idx="1"/>
          </p:nvPr>
        </p:nvSpPr>
        <p:spPr>
          <a:xfrm>
            <a:off x="304800" y="1219200"/>
            <a:ext cx="8686800" cy="4525963"/>
          </a:xfrm>
        </p:spPr>
        <p:txBody>
          <a:bodyPr>
            <a:noAutofit/>
          </a:bodyPr>
          <a:lstStyle/>
          <a:p>
            <a:pPr lvl="0"/>
            <a:r>
              <a:rPr lang="en-US" sz="1400" dirty="0" smtClean="0"/>
              <a:t>Computer operated double beam Atomic Absorption Spectrophotometer with high sensitivity, capability to analyze Flame Atomization with Air-Acetylene and Nitrous Oxide Acetylene Flame with Hydride </a:t>
            </a:r>
            <a:r>
              <a:rPr lang="en-US" sz="1400" dirty="0" err="1" smtClean="0"/>
              <a:t>Vapour</a:t>
            </a:r>
            <a:r>
              <a:rPr lang="en-US" sz="1400" dirty="0" smtClean="0"/>
              <a:t> Generator and future upgradeable to Graphite Furnace.</a:t>
            </a:r>
          </a:p>
          <a:p>
            <a:pPr lvl="0"/>
            <a:r>
              <a:rPr lang="en-US" sz="1400" dirty="0" smtClean="0"/>
              <a:t>Wavelength  range from 185 nm to 900 nm., Slit width 0.2 to 2.0 mm in steps. </a:t>
            </a:r>
          </a:p>
          <a:p>
            <a:pPr lvl="0"/>
            <a:r>
              <a:rPr lang="en-US" sz="1400" dirty="0" smtClean="0"/>
              <a:t>High efficiency atomization achieved through new design Polypropylene nebulizer with Platinum-Iridium orifice and Ceramic impact bead for high sensitivity. High-end automation with fully motorized burner head up-down motion with automatic optimum height setting.</a:t>
            </a:r>
          </a:p>
          <a:p>
            <a:pPr lvl="0"/>
            <a:r>
              <a:rPr lang="en-US" sz="1400" dirty="0" smtClean="0"/>
              <a:t>Deuterium and background correction modes (preferably Self-Reversal) should be available as standard.</a:t>
            </a:r>
          </a:p>
          <a:p>
            <a:pPr lvl="0"/>
            <a:r>
              <a:rPr lang="en-US" sz="1400" dirty="0" smtClean="0"/>
              <a:t>Standard measurement modes include Flame continuous.</a:t>
            </a:r>
          </a:p>
          <a:p>
            <a:pPr lvl="0"/>
            <a:r>
              <a:rPr lang="en-US" sz="1400" dirty="0" smtClean="0"/>
              <a:t>Auto selection of Hollow Cathode lamps with motorized 8 lamp turret.</a:t>
            </a:r>
          </a:p>
          <a:p>
            <a:pPr lvl="0"/>
            <a:r>
              <a:rPr lang="en-US" sz="1400" dirty="0" smtClean="0"/>
              <a:t>Fully computerized gas flow control system with automatic setting of optimum fuel and oxidant flow rates. </a:t>
            </a:r>
          </a:p>
          <a:p>
            <a:pPr lvl="0"/>
            <a:r>
              <a:rPr lang="en-US" sz="1400" dirty="0" smtClean="0"/>
              <a:t>Hallow Cathode lamp for each single elements to ensure maximum sensitivity, Cathode Lamps-Fe, </a:t>
            </a:r>
            <a:r>
              <a:rPr lang="en-US" sz="1400" dirty="0" err="1" smtClean="0"/>
              <a:t>Mn</a:t>
            </a:r>
            <a:r>
              <a:rPr lang="en-US" sz="1400" dirty="0" smtClean="0"/>
              <a:t>, </a:t>
            </a:r>
            <a:r>
              <a:rPr lang="en-US" sz="1400" dirty="0" err="1" smtClean="0"/>
              <a:t>Pb</a:t>
            </a:r>
            <a:r>
              <a:rPr lang="en-US" sz="1400" dirty="0" smtClean="0"/>
              <a:t>, Zn, Cu, Co, </a:t>
            </a:r>
            <a:r>
              <a:rPr lang="en-US" sz="1400" dirty="0" err="1" smtClean="0"/>
              <a:t>Cd</a:t>
            </a:r>
            <a:r>
              <a:rPr lang="en-US" sz="1400" dirty="0" smtClean="0"/>
              <a:t>, Cr, As, Ni, Hg, Se, Bi and Au.</a:t>
            </a:r>
          </a:p>
          <a:p>
            <a:pPr lvl="0"/>
            <a:r>
              <a:rPr lang="en-US" sz="1400" dirty="0" smtClean="0"/>
              <a:t>Regulators- Nitrogen, Nitrous oxide and Air Acetylene.</a:t>
            </a:r>
          </a:p>
          <a:p>
            <a:pPr lvl="0"/>
            <a:r>
              <a:rPr lang="en-US" sz="1400" dirty="0" smtClean="0"/>
              <a:t>Compressor- </a:t>
            </a:r>
            <a:r>
              <a:rPr lang="en-US" sz="1400" dirty="0" smtClean="0"/>
              <a:t>Oil Free.</a:t>
            </a:r>
          </a:p>
          <a:p>
            <a:pPr lvl="0"/>
            <a:r>
              <a:rPr lang="en-US" sz="1400" dirty="0" smtClean="0"/>
              <a:t>VGA- Continuous flow base automatic </a:t>
            </a:r>
            <a:r>
              <a:rPr lang="en-US" sz="1400" dirty="0" err="1" smtClean="0"/>
              <a:t>vapour</a:t>
            </a:r>
            <a:r>
              <a:rPr lang="en-US" sz="1400" dirty="0" smtClean="0"/>
              <a:t> generation for hydride forming elements with peristaltic pump</a:t>
            </a:r>
          </a:p>
          <a:p>
            <a:pPr lvl="0"/>
            <a:r>
              <a:rPr lang="en-US" sz="1400" dirty="0" smtClean="0"/>
              <a:t>Incorporates all safety measures as standard including the unique leak check on power 'ON', flame monitor, gas pressure monitor, inter-lock for wrong burner head use, Air - Acetylene / N2 O - Acetylene automatic change- over with flow rate monitor using optical sensor and drain tank level monitor to prevent flash-back.</a:t>
            </a:r>
          </a:p>
          <a:p>
            <a:pPr lvl="0"/>
            <a:r>
              <a:rPr lang="en-US" sz="1400" dirty="0" smtClean="0"/>
              <a:t>Advanced 32-bit Windows 2000 based software for complete instruments control, data acquisition and data processing.</a:t>
            </a:r>
          </a:p>
          <a:p>
            <a:r>
              <a:rPr lang="en-US" sz="1400" dirty="0" smtClean="0"/>
              <a:t>Installation of the instruments at any Regional laboratory of CGWB in India with AMC for 5 years after the warranty period.</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 CHROMATOGRAPH (IC)</a:t>
            </a:r>
            <a:endParaRPr lang="en-US" dirty="0"/>
          </a:p>
        </p:txBody>
      </p:sp>
      <p:graphicFrame>
        <p:nvGraphicFramePr>
          <p:cNvPr id="4" name="Content Placeholder 3"/>
          <p:cNvGraphicFramePr>
            <a:graphicFrameLocks noGrp="1"/>
          </p:cNvGraphicFramePr>
          <p:nvPr>
            <p:ph idx="1"/>
          </p:nvPr>
        </p:nvGraphicFramePr>
        <p:xfrm>
          <a:off x="228600" y="1219200"/>
          <a:ext cx="8686800" cy="5391638"/>
        </p:xfrm>
        <a:graphic>
          <a:graphicData uri="http://schemas.openxmlformats.org/drawingml/2006/table">
            <a:tbl>
              <a:tblPr/>
              <a:tblGrid>
                <a:gridCol w="2614474"/>
                <a:gridCol w="6072326"/>
              </a:tblGrid>
              <a:tr h="239474">
                <a:tc>
                  <a:txBody>
                    <a:bodyPr/>
                    <a:lstStyle/>
                    <a:p>
                      <a:pPr marL="0" marR="0">
                        <a:spcBef>
                          <a:spcPts val="0"/>
                        </a:spcBef>
                        <a:spcAft>
                          <a:spcPts val="0"/>
                        </a:spcAft>
                      </a:pPr>
                      <a:r>
                        <a:rPr lang="en-US" sz="900" dirty="0">
                          <a:latin typeface="Times New Roman"/>
                          <a:ea typeface="Times New Roman"/>
                        </a:rPr>
                        <a:t>Electronics Type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Microprocessor controlled digital signal processing, autoranging</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Drive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8 kHz square wave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Linearity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1%</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Resolution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0.00238 nS/cm</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57038">
                <a:tc>
                  <a:txBody>
                    <a:bodyPr/>
                    <a:lstStyle/>
                    <a:p>
                      <a:pPr marL="0" marR="0">
                        <a:spcBef>
                          <a:spcPts val="0"/>
                        </a:spcBef>
                        <a:spcAft>
                          <a:spcPts val="0"/>
                        </a:spcAft>
                      </a:pPr>
                      <a:r>
                        <a:rPr lang="en-US" sz="900">
                          <a:latin typeface="Times New Roman"/>
                          <a:ea typeface="Times New Roman"/>
                        </a:rPr>
                        <a:t>Output Range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Digital Signal Range: 0-15,000 µS/cm,</a:t>
                      </a:r>
                      <a:br>
                        <a:rPr lang="en-US" sz="900">
                          <a:latin typeface="Times New Roman"/>
                          <a:ea typeface="Times New Roman"/>
                        </a:rPr>
                      </a:br>
                      <a:r>
                        <a:rPr lang="en-US" sz="900">
                          <a:latin typeface="Times New Roman"/>
                          <a:ea typeface="Times New Roman"/>
                        </a:rPr>
                        <a:t>Analog Signal Range: 0-15,000 µS/cm</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57038">
                <a:tc>
                  <a:txBody>
                    <a:bodyPr/>
                    <a:lstStyle/>
                    <a:p>
                      <a:pPr marL="0" marR="0">
                        <a:spcBef>
                          <a:spcPts val="0"/>
                        </a:spcBef>
                        <a:spcAft>
                          <a:spcPts val="0"/>
                        </a:spcAft>
                      </a:pPr>
                      <a:r>
                        <a:rPr lang="en-US" sz="900">
                          <a:latin typeface="Times New Roman"/>
                          <a:ea typeface="Times New Roman"/>
                        </a:rPr>
                        <a:t>Noise, Wet</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dirty="0">
                          <a:latin typeface="Times New Roman"/>
                          <a:ea typeface="Times New Roman"/>
                        </a:rPr>
                        <a:t>&lt;0.2 </a:t>
                      </a:r>
                      <a:r>
                        <a:rPr lang="en-US" sz="900" dirty="0" err="1">
                          <a:latin typeface="Times New Roman"/>
                          <a:ea typeface="Times New Roman"/>
                        </a:rPr>
                        <a:t>nS</a:t>
                      </a:r>
                      <a:r>
                        <a:rPr lang="en-US" sz="900" dirty="0">
                          <a:latin typeface="Times New Roman"/>
                          <a:ea typeface="Times New Roman"/>
                        </a:rPr>
                        <a:t> at 23 µS/cm background</a:t>
                      </a:r>
                      <a:br>
                        <a:rPr lang="en-US" sz="900" dirty="0">
                          <a:latin typeface="Times New Roman"/>
                          <a:ea typeface="Times New Roman"/>
                        </a:rPr>
                      </a:br>
                      <a:r>
                        <a:rPr lang="en-US" sz="900" dirty="0">
                          <a:latin typeface="Times New Roman"/>
                          <a:ea typeface="Times New Roman"/>
                        </a:rPr>
                        <a:t>&lt;0.1 </a:t>
                      </a:r>
                      <a:r>
                        <a:rPr lang="en-US" sz="900" dirty="0" err="1">
                          <a:latin typeface="Times New Roman"/>
                          <a:ea typeface="Times New Roman"/>
                        </a:rPr>
                        <a:t>nS</a:t>
                      </a:r>
                      <a:r>
                        <a:rPr lang="en-US" sz="900" dirty="0">
                          <a:latin typeface="Times New Roman"/>
                          <a:ea typeface="Times New Roman"/>
                        </a:rPr>
                        <a:t> at 1 µS/cm background</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Filter</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Rise times 0 to 10 s, programmable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Sampling Rate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1 to 100 Hz, user settable or automatic</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20866">
                <a:tc>
                  <a:txBody>
                    <a:bodyPr/>
                    <a:lstStyle/>
                    <a:p>
                      <a:pPr marL="0" marR="0">
                        <a:spcBef>
                          <a:spcPts val="0"/>
                        </a:spcBef>
                        <a:spcAft>
                          <a:spcPts val="0"/>
                        </a:spcAft>
                      </a:pPr>
                      <a:r>
                        <a:rPr lang="en-US" sz="900">
                          <a:latin typeface="Times New Roman"/>
                          <a:ea typeface="Times New Roman"/>
                        </a:rPr>
                        <a:t>Cell Temperature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5 °C above DC upper zone temperature to 60 °C maximum. User settable, working range is identical to settable range.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Temperature Stability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&lt;0.001 °C</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Temperature Compensation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Default 1.7% per °C ; programmable from 0–3% per °C</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Flow Cell Maximum Pressure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10 MPa (1500 psi)</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Flow Cell Volume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0.7 µL (Analytical); 0.02 µL (capillary)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Electrodes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Passivated 316 stainless steel. Compatible with MSA</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Body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Chemically inert polymeric material</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Heat Exchanger</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Inert, tortuous-path for low axial dispersion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dirty="0">
                          <a:latin typeface="Times New Roman"/>
                          <a:ea typeface="Times New Roman"/>
                        </a:rPr>
                        <a:t>Software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dirty="0">
                          <a:latin typeface="Times New Roman"/>
                          <a:ea typeface="Times New Roman"/>
                        </a:rPr>
                        <a:t>Chromatography Management Software, requires Microsoft Windows</a:t>
                      </a:r>
                      <a:r>
                        <a:rPr lang="en-US" sz="900" baseline="30000" dirty="0">
                          <a:latin typeface="Times New Roman"/>
                          <a:ea typeface="Times New Roman"/>
                        </a:rPr>
                        <a:t>®</a:t>
                      </a:r>
                      <a:r>
                        <a:rPr lang="en-US" sz="900" dirty="0">
                          <a:latin typeface="Times New Roman"/>
                          <a:ea typeface="Times New Roman"/>
                        </a:rPr>
                        <a:t> </a:t>
                      </a:r>
                      <a:r>
                        <a:rPr lang="en-US" sz="900" dirty="0" smtClean="0">
                          <a:latin typeface="Times New Roman"/>
                          <a:ea typeface="Times New Roman"/>
                        </a:rPr>
                        <a:t>2000, Windows 7, 8.1 or 10</a:t>
                      </a:r>
                      <a:endParaRPr lang="en-US" sz="900" dirty="0">
                        <a:latin typeface="Times New Roman"/>
                        <a:ea typeface="Times New Roman"/>
                      </a:endParaRP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Automated Procedure Wizards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System Smart Startup and Shutdown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a:latin typeface="Times New Roman"/>
                          <a:ea typeface="Times New Roman"/>
                        </a:rPr>
                        <a:t>System Wellness and Predictive Performance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Application Templates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354422">
                <a:tc>
                  <a:txBody>
                    <a:bodyPr/>
                    <a:lstStyle/>
                    <a:p>
                      <a:pPr marL="0" marR="0">
                        <a:spcBef>
                          <a:spcPts val="0"/>
                        </a:spcBef>
                        <a:spcAft>
                          <a:spcPts val="0"/>
                        </a:spcAft>
                      </a:pPr>
                      <a:r>
                        <a:rPr lang="en-US" sz="900">
                          <a:latin typeface="Times New Roman"/>
                          <a:ea typeface="Times New Roman"/>
                        </a:rPr>
                        <a:t>Multivendor Automation Support of 3rd Party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fully controls over 300 different instruments from more than 30 manufacturers, including GC, HPLC, and MS.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Customizable System Control Panels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Signal Channels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Conductivity, Total Conductivity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Data Trending</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all detector numerical parameters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dirty="0">
                          <a:latin typeface="Times New Roman"/>
                          <a:ea typeface="Times New Roman"/>
                        </a:rPr>
                        <a:t>System Status Virtual Channels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Power Failure Protection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a:latin typeface="Times New Roman"/>
                          <a:ea typeface="Times New Roman"/>
                        </a:rPr>
                        <a:t>System Trigger Commands and Conditionals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dirty="0">
                          <a:latin typeface="Times New Roman"/>
                          <a:ea typeface="Times New Roman"/>
                        </a:rPr>
                        <a:t>Daily </a:t>
                      </a:r>
                      <a:r>
                        <a:rPr lang="en-US" sz="900" dirty="0" smtClean="0">
                          <a:latin typeface="Times New Roman"/>
                          <a:ea typeface="Times New Roman"/>
                        </a:rPr>
                        <a:t> &amp; Sample Audit </a:t>
                      </a:r>
                      <a:r>
                        <a:rPr lang="en-US" sz="900" dirty="0">
                          <a:latin typeface="Times New Roman"/>
                          <a:ea typeface="Times New Roman"/>
                        </a:rPr>
                        <a:t>Trail</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dirty="0">
                          <a:latin typeface="Times New Roman"/>
                          <a:ea typeface="Times New Roman"/>
                        </a:rPr>
                        <a:t>System Calibration Storage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a:noFill/>
                    </a:lnB>
                    <a:noFill/>
                  </a:tcPr>
                </a:tc>
                <a:tc>
                  <a:txBody>
                    <a:bodyPr/>
                    <a:lstStyle/>
                    <a:p>
                      <a:pPr marL="0" marR="0">
                        <a:spcBef>
                          <a:spcPts val="0"/>
                        </a:spcBef>
                        <a:spcAft>
                          <a:spcPts val="0"/>
                        </a:spcAft>
                      </a:pPr>
                      <a:r>
                        <a:rPr lang="en-US" sz="900" dirty="0">
                          <a:latin typeface="Times New Roman"/>
                          <a:ea typeface="Times New Roman"/>
                        </a:rPr>
                        <a:t>Yes, factory, present, and previous. Completely user selectable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a:noFill/>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INDUCTIVELY COUPLED PLASMA MASS SPECTROMETER (ICP-MS)</a:t>
            </a:r>
            <a:endParaRPr lang="en-US" dirty="0"/>
          </a:p>
        </p:txBody>
      </p:sp>
      <p:sp>
        <p:nvSpPr>
          <p:cNvPr id="3" name="Content Placeholder 2"/>
          <p:cNvSpPr>
            <a:spLocks noGrp="1"/>
          </p:cNvSpPr>
          <p:nvPr>
            <p:ph idx="1"/>
          </p:nvPr>
        </p:nvSpPr>
        <p:spPr>
          <a:xfrm>
            <a:off x="228600" y="1219200"/>
            <a:ext cx="8686800" cy="4525963"/>
          </a:xfrm>
        </p:spPr>
        <p:txBody>
          <a:bodyPr>
            <a:normAutofit fontScale="25000" lnSpcReduction="20000"/>
          </a:bodyPr>
          <a:lstStyle/>
          <a:p>
            <a:r>
              <a:rPr lang="en-US" b="1" dirty="0" smtClean="0"/>
              <a:t>Mass spectrometry unit :</a:t>
            </a:r>
          </a:p>
          <a:p>
            <a:r>
              <a:rPr lang="en-US" dirty="0" smtClean="0"/>
              <a:t>(1)	Spectrometry unit	</a:t>
            </a:r>
            <a:r>
              <a:rPr lang="en-US" dirty="0" err="1" smtClean="0"/>
              <a:t>Quadru</a:t>
            </a:r>
            <a:r>
              <a:rPr lang="en-US" dirty="0" smtClean="0"/>
              <a:t>-pole mass spectrometer</a:t>
            </a:r>
            <a:endParaRPr lang="en-US" b="1" dirty="0" smtClean="0"/>
          </a:p>
          <a:p>
            <a:r>
              <a:rPr lang="en-US" dirty="0" smtClean="0"/>
              <a:t>		</a:t>
            </a:r>
            <a:r>
              <a:rPr lang="en-US" dirty="0" smtClean="0"/>
              <a:t>Hyperbolic </a:t>
            </a:r>
            <a:r>
              <a:rPr lang="en-US" dirty="0" smtClean="0"/>
              <a:t>rod made of molybdenum (main rod)</a:t>
            </a:r>
            <a:endParaRPr lang="en-US" b="1" dirty="0" smtClean="0"/>
          </a:p>
          <a:p>
            <a:r>
              <a:rPr lang="en-US" dirty="0" smtClean="0"/>
              <a:t>		</a:t>
            </a:r>
            <a:r>
              <a:rPr lang="en-US" dirty="0" smtClean="0"/>
              <a:t>Cylindrical </a:t>
            </a:r>
            <a:r>
              <a:rPr lang="en-US" dirty="0" smtClean="0"/>
              <a:t>rod made of molybdenum (pre-rod)</a:t>
            </a:r>
            <a:endParaRPr lang="en-US" b="1" dirty="0" smtClean="0"/>
          </a:p>
          <a:p>
            <a:r>
              <a:rPr lang="en-US" dirty="0" smtClean="0"/>
              <a:t>      </a:t>
            </a:r>
            <a:r>
              <a:rPr lang="en-US" dirty="0" smtClean="0"/>
              <a:t>                 Power </a:t>
            </a:r>
            <a:r>
              <a:rPr lang="en-US" dirty="0" smtClean="0"/>
              <a:t>supply </a:t>
            </a:r>
            <a:r>
              <a:rPr lang="en-US" dirty="0" smtClean="0"/>
              <a:t>frequency:2.5MHz</a:t>
            </a:r>
            <a:endParaRPr lang="en-US" b="1" dirty="0" smtClean="0"/>
          </a:p>
          <a:p>
            <a:r>
              <a:rPr lang="en-US" dirty="0" smtClean="0"/>
              <a:t>	Mass number range	2 to 250</a:t>
            </a:r>
            <a:endParaRPr lang="en-US" b="1" dirty="0" smtClean="0"/>
          </a:p>
          <a:p>
            <a:r>
              <a:rPr lang="en-US" dirty="0" smtClean="0"/>
              <a:t>	Resolution	Max. 2 M is possible.</a:t>
            </a:r>
            <a:endParaRPr lang="en-US" b="1" dirty="0" smtClean="0"/>
          </a:p>
          <a:p>
            <a:r>
              <a:rPr lang="en-US" dirty="0" smtClean="0"/>
              <a:t>	Mass number stability </a:t>
            </a:r>
            <a:r>
              <a:rPr lang="en-US" dirty="0" smtClean="0">
                <a:sym typeface="Symbol"/>
              </a:rPr>
              <a:t></a:t>
            </a:r>
            <a:r>
              <a:rPr lang="en-US" dirty="0" smtClean="0"/>
              <a:t>0.1 </a:t>
            </a:r>
            <a:r>
              <a:rPr lang="en-US" dirty="0" err="1" smtClean="0"/>
              <a:t>a.m.u</a:t>
            </a:r>
            <a:endParaRPr lang="en-US" b="1" dirty="0" smtClean="0"/>
          </a:p>
          <a:p>
            <a:r>
              <a:rPr lang="en-US" dirty="0" smtClean="0"/>
              <a:t>(2)	Detector	Channel </a:t>
            </a:r>
            <a:r>
              <a:rPr lang="en-US" dirty="0" err="1" smtClean="0"/>
              <a:t>Thoron</a:t>
            </a:r>
            <a:r>
              <a:rPr lang="en-US" dirty="0" smtClean="0"/>
              <a:t> detector</a:t>
            </a:r>
            <a:endParaRPr lang="en-US" b="1" dirty="0" smtClean="0"/>
          </a:p>
          <a:p>
            <a:r>
              <a:rPr lang="en-US" dirty="0" smtClean="0"/>
              <a:t>		</a:t>
            </a:r>
            <a:r>
              <a:rPr lang="en-US" dirty="0" smtClean="0"/>
              <a:t>Must </a:t>
            </a:r>
            <a:r>
              <a:rPr lang="en-US" dirty="0" smtClean="0"/>
              <a:t>be installed perpendicular to the </a:t>
            </a:r>
            <a:r>
              <a:rPr lang="en-US" dirty="0" err="1" smtClean="0"/>
              <a:t>quadrupole</a:t>
            </a:r>
            <a:r>
              <a:rPr lang="en-US" dirty="0" smtClean="0"/>
              <a:t> rod</a:t>
            </a:r>
            <a:endParaRPr lang="en-US" b="1" dirty="0" smtClean="0"/>
          </a:p>
          <a:p>
            <a:r>
              <a:rPr lang="en-US" dirty="0" smtClean="0"/>
              <a:t>(3)	Counting method	Analog/Pulse selection</a:t>
            </a:r>
            <a:endParaRPr lang="en-US" b="1" dirty="0" smtClean="0"/>
          </a:p>
          <a:p>
            <a:r>
              <a:rPr lang="en-US" dirty="0" smtClean="0"/>
              <a:t>	Pulse measurement	24 bit counter</a:t>
            </a:r>
            <a:endParaRPr lang="en-US" b="1" dirty="0" smtClean="0"/>
          </a:p>
          <a:p>
            <a:r>
              <a:rPr lang="en-US" dirty="0" smtClean="0"/>
              <a:t>		</a:t>
            </a:r>
            <a:r>
              <a:rPr lang="en-US" dirty="0" smtClean="0"/>
              <a:t>Max</a:t>
            </a:r>
            <a:r>
              <a:rPr lang="en-US" dirty="0" smtClean="0"/>
              <a:t>. Frequency 10</a:t>
            </a:r>
            <a:r>
              <a:rPr lang="en-US" baseline="30000" dirty="0" smtClean="0"/>
              <a:t>8</a:t>
            </a:r>
            <a:r>
              <a:rPr lang="en-US" dirty="0" smtClean="0"/>
              <a:t>cps</a:t>
            </a:r>
            <a:endParaRPr lang="en-US" b="1" dirty="0" smtClean="0"/>
          </a:p>
          <a:p>
            <a:r>
              <a:rPr lang="en-US" dirty="0" smtClean="0"/>
              <a:t>     </a:t>
            </a:r>
            <a:r>
              <a:rPr lang="en-US" dirty="0" smtClean="0"/>
              <a:t>                  </a:t>
            </a:r>
            <a:r>
              <a:rPr lang="en-US" dirty="0" smtClean="0"/>
              <a:t>Analog </a:t>
            </a:r>
            <a:r>
              <a:rPr lang="en-US" dirty="0" smtClean="0"/>
              <a:t>measurement: Gain </a:t>
            </a:r>
            <a:r>
              <a:rPr lang="en-US" dirty="0" smtClean="0"/>
              <a:t>2 step selection</a:t>
            </a:r>
            <a:endParaRPr lang="en-US" b="1" dirty="0" smtClean="0"/>
          </a:p>
          <a:p>
            <a:pPr lvl="1">
              <a:buNone/>
            </a:pPr>
            <a:r>
              <a:rPr lang="en-US" sz="3200" dirty="0" smtClean="0"/>
              <a:t>                  Integration </a:t>
            </a:r>
            <a:r>
              <a:rPr lang="en-US" sz="3200" dirty="0" smtClean="0"/>
              <a:t>time can be set for each element</a:t>
            </a:r>
          </a:p>
          <a:p>
            <a:r>
              <a:rPr lang="en-US" b="1" dirty="0" smtClean="0"/>
              <a:t>Plasma ion source</a:t>
            </a:r>
            <a:endParaRPr lang="en-US" dirty="0" smtClean="0"/>
          </a:p>
          <a:p>
            <a:r>
              <a:rPr lang="en-US" dirty="0" smtClean="0"/>
              <a:t>(1)	Torch unit	Spray chamber</a:t>
            </a:r>
            <a:endParaRPr lang="en-US" b="1" dirty="0" smtClean="0"/>
          </a:p>
          <a:p>
            <a:r>
              <a:rPr lang="en-US" dirty="0" smtClean="0"/>
              <a:t>		</a:t>
            </a:r>
            <a:r>
              <a:rPr lang="en-US" dirty="0" smtClean="0"/>
              <a:t>Plasma </a:t>
            </a:r>
            <a:r>
              <a:rPr lang="en-US" dirty="0" smtClean="0"/>
              <a:t>mini-torch</a:t>
            </a:r>
            <a:endParaRPr lang="en-US" b="1" dirty="0" smtClean="0"/>
          </a:p>
          <a:p>
            <a:r>
              <a:rPr lang="en-US" dirty="0" smtClean="0"/>
              <a:t>		</a:t>
            </a:r>
            <a:r>
              <a:rPr lang="en-US" dirty="0" smtClean="0"/>
              <a:t>Coaxial </a:t>
            </a:r>
            <a:r>
              <a:rPr lang="en-US" dirty="0" smtClean="0"/>
              <a:t>type nebulizer</a:t>
            </a:r>
            <a:endParaRPr lang="en-US" b="1" dirty="0" smtClean="0"/>
          </a:p>
          <a:p>
            <a:r>
              <a:rPr lang="en-US" dirty="0" smtClean="0"/>
              <a:t>		</a:t>
            </a:r>
            <a:r>
              <a:rPr lang="en-US" dirty="0" smtClean="0"/>
              <a:t>Peristaltic </a:t>
            </a:r>
            <a:r>
              <a:rPr lang="en-US" dirty="0" smtClean="0"/>
              <a:t>pump</a:t>
            </a:r>
            <a:endParaRPr lang="en-US" b="1" dirty="0" smtClean="0"/>
          </a:p>
          <a:p>
            <a:r>
              <a:rPr lang="en-US" dirty="0" smtClean="0"/>
              <a:t>		</a:t>
            </a:r>
            <a:r>
              <a:rPr lang="en-US" dirty="0" smtClean="0"/>
              <a:t>Equipped </a:t>
            </a:r>
            <a:r>
              <a:rPr lang="en-US" dirty="0" smtClean="0"/>
              <a:t>with adjustment function of X, Y, Z, three axes torch position</a:t>
            </a:r>
            <a:endParaRPr lang="en-US" b="1" dirty="0" smtClean="0"/>
          </a:p>
          <a:p>
            <a:r>
              <a:rPr lang="en-US" dirty="0" smtClean="0"/>
              <a:t>		</a:t>
            </a:r>
            <a:r>
              <a:rPr lang="en-US" dirty="0" smtClean="0"/>
              <a:t>CPU </a:t>
            </a:r>
            <a:r>
              <a:rPr lang="en-US" dirty="0" smtClean="0"/>
              <a:t>control for direction of torch axis</a:t>
            </a:r>
            <a:endParaRPr lang="en-US" b="1" dirty="0" smtClean="0"/>
          </a:p>
          <a:p>
            <a:r>
              <a:rPr lang="en-US" dirty="0" smtClean="0"/>
              <a:t>(</a:t>
            </a:r>
            <a:r>
              <a:rPr lang="en-US" dirty="0" smtClean="0"/>
              <a:t>2)	RF power matching </a:t>
            </a:r>
            <a:r>
              <a:rPr lang="en-US" dirty="0" smtClean="0"/>
              <a:t>unit : Equipped </a:t>
            </a:r>
            <a:r>
              <a:rPr lang="en-US" dirty="0" smtClean="0"/>
              <a:t>with automatic matching circuit</a:t>
            </a:r>
            <a:endParaRPr lang="en-US" b="1" dirty="0" smtClean="0"/>
          </a:p>
          <a:p>
            <a:r>
              <a:rPr lang="en-US" dirty="0" smtClean="0"/>
              <a:t>(3)	Gas controller	3-flowline method for plasma</a:t>
            </a:r>
            <a:endParaRPr lang="en-US" b="1" dirty="0" smtClean="0"/>
          </a:p>
          <a:p>
            <a:r>
              <a:rPr lang="en-US" dirty="0" smtClean="0"/>
              <a:t>		</a:t>
            </a:r>
            <a:r>
              <a:rPr lang="en-US" dirty="0" smtClean="0"/>
              <a:t>Coolant </a:t>
            </a:r>
            <a:r>
              <a:rPr lang="en-US" dirty="0" smtClean="0"/>
              <a:t>gas	7.9 L/min</a:t>
            </a:r>
            <a:endParaRPr lang="en-US" b="1" dirty="0" smtClean="0"/>
          </a:p>
          <a:p>
            <a:r>
              <a:rPr lang="en-US" dirty="0" smtClean="0"/>
              <a:t>		</a:t>
            </a:r>
            <a:r>
              <a:rPr lang="en-US" dirty="0" smtClean="0"/>
              <a:t>Plasma </a:t>
            </a:r>
            <a:r>
              <a:rPr lang="en-US" dirty="0" smtClean="0"/>
              <a:t>gas	1.5 L/min</a:t>
            </a:r>
            <a:endParaRPr lang="en-US" b="1" dirty="0" smtClean="0"/>
          </a:p>
          <a:p>
            <a:r>
              <a:rPr lang="en-US" dirty="0" smtClean="0"/>
              <a:t>		</a:t>
            </a:r>
            <a:r>
              <a:rPr lang="en-US" dirty="0" smtClean="0"/>
              <a:t>Carrier </a:t>
            </a:r>
            <a:r>
              <a:rPr lang="en-US" dirty="0" smtClean="0"/>
              <a:t>gas	0.2 to 1.4 L/min</a:t>
            </a:r>
            <a:endParaRPr lang="en-US" b="1" dirty="0" smtClean="0"/>
          </a:p>
          <a:p>
            <a:r>
              <a:rPr lang="en-US" dirty="0" smtClean="0"/>
              <a:t>		</a:t>
            </a:r>
            <a:r>
              <a:rPr lang="en-US" dirty="0" smtClean="0"/>
              <a:t>CPU </a:t>
            </a:r>
            <a:r>
              <a:rPr lang="en-US" dirty="0" smtClean="0"/>
              <a:t>controls carrier gas</a:t>
            </a:r>
            <a:endParaRPr lang="en-US" b="1" dirty="0" smtClean="0"/>
          </a:p>
          <a:p>
            <a:r>
              <a:rPr lang="en-US" b="1" dirty="0" smtClean="0"/>
              <a:t>RF power supply  :</a:t>
            </a:r>
          </a:p>
          <a:p>
            <a:r>
              <a:rPr lang="en-US" dirty="0" smtClean="0"/>
              <a:t> </a:t>
            </a:r>
            <a:r>
              <a:rPr lang="en-US" dirty="0" smtClean="0"/>
              <a:t>(</a:t>
            </a:r>
            <a:r>
              <a:rPr lang="en-US" dirty="0" smtClean="0"/>
              <a:t>1)	Oscillator	Quartz oscillator</a:t>
            </a:r>
            <a:endParaRPr lang="en-US" b="1" dirty="0" smtClean="0"/>
          </a:p>
          <a:p>
            <a:r>
              <a:rPr lang="en-US" dirty="0" smtClean="0"/>
              <a:t>(2)	Frequency	27.120 MHz </a:t>
            </a:r>
            <a:r>
              <a:rPr lang="en-US" dirty="0" smtClean="0">
                <a:sym typeface="Symbol"/>
              </a:rPr>
              <a:t></a:t>
            </a:r>
            <a:r>
              <a:rPr lang="en-US" dirty="0" smtClean="0"/>
              <a:t>0.05%</a:t>
            </a:r>
            <a:endParaRPr lang="en-US" b="1" dirty="0" smtClean="0"/>
          </a:p>
          <a:p>
            <a:r>
              <a:rPr lang="en-US" dirty="0" smtClean="0"/>
              <a:t>(3)	RF output	0.2, 0.8, 1.0, 1.2 kW</a:t>
            </a:r>
            <a:endParaRPr lang="en-US" b="1" dirty="0" smtClean="0"/>
          </a:p>
          <a:p>
            <a:r>
              <a:rPr lang="en-US" dirty="0" smtClean="0"/>
              <a:t>(4)	Output stability	Within </a:t>
            </a:r>
            <a:r>
              <a:rPr lang="en-US" dirty="0" smtClean="0">
                <a:sym typeface="Symbol"/>
              </a:rPr>
              <a:t></a:t>
            </a:r>
            <a:r>
              <a:rPr lang="en-US" dirty="0" smtClean="0"/>
              <a:t>0.3%</a:t>
            </a:r>
            <a:endParaRPr lang="en-US" b="1" dirty="0" smtClean="0"/>
          </a:p>
          <a:p>
            <a:r>
              <a:rPr lang="en-US" dirty="0" smtClean="0"/>
              <a:t>(5)	RF circuit </a:t>
            </a:r>
            <a:r>
              <a:rPr lang="en-US" dirty="0" smtClean="0"/>
              <a:t>element    Power </a:t>
            </a:r>
            <a:r>
              <a:rPr lang="en-US" dirty="0" smtClean="0"/>
              <a:t>MOS FET</a:t>
            </a:r>
            <a:endParaRPr lang="en-US" b="1" dirty="0" smtClean="0"/>
          </a:p>
          <a:p>
            <a:r>
              <a:rPr lang="en-US" dirty="0" smtClean="0"/>
              <a:t>(6)	Control system	Controlled by using CPU</a:t>
            </a:r>
            <a:endParaRPr lang="en-US" b="1" dirty="0" smtClean="0"/>
          </a:p>
          <a:p>
            <a:r>
              <a:rPr lang="en-US" dirty="0" smtClean="0"/>
              <a:t>(7)	Lighting unit	Full automatic ignition start</a:t>
            </a:r>
            <a:endParaRPr lang="en-US" b="1" dirty="0" smtClean="0"/>
          </a:p>
          <a:p>
            <a:r>
              <a:rPr lang="en-US" dirty="0" smtClean="0"/>
              <a:t>(8)	PA unit cooling	Water-cooling</a:t>
            </a:r>
            <a:endParaRPr lang="en-US" b="1" dirty="0" smtClean="0"/>
          </a:p>
          <a:p>
            <a:r>
              <a:rPr lang="en-US" dirty="0" smtClean="0"/>
              <a:t>(9)	Equipped with safety function</a:t>
            </a:r>
            <a:endParaRPr lang="en-US" b="1" dirty="0" smtClean="0"/>
          </a:p>
          <a:p>
            <a:r>
              <a:rPr lang="en-US" b="1" dirty="0" smtClean="0"/>
              <a:t>Vacuum container and exhaust unit</a:t>
            </a:r>
          </a:p>
          <a:p>
            <a:r>
              <a:rPr lang="en-US" dirty="0" smtClean="0"/>
              <a:t>(1)	Vacuum container	3-stage differential exhaust system</a:t>
            </a:r>
            <a:endParaRPr lang="en-US" b="1" dirty="0" smtClean="0"/>
          </a:p>
          <a:p>
            <a:r>
              <a:rPr lang="en-US" dirty="0" smtClean="0"/>
              <a:t>(2)	Exhaust system	1st stage	Rotary pump</a:t>
            </a:r>
            <a:endParaRPr lang="en-US" b="1" dirty="0" smtClean="0"/>
          </a:p>
          <a:p>
            <a:r>
              <a:rPr lang="en-US" dirty="0" smtClean="0"/>
              <a:t>			2nd stage	Air-cooling type turbo molecular pump</a:t>
            </a:r>
            <a:endParaRPr lang="en-US" b="1" dirty="0" smtClean="0"/>
          </a:p>
          <a:p>
            <a:r>
              <a:rPr lang="en-US" dirty="0" smtClean="0"/>
              <a:t>			3rd stage	Air-cooling type turbo molecular </a:t>
            </a:r>
            <a:r>
              <a:rPr lang="en-US" dirty="0" smtClean="0"/>
              <a:t>pump</a:t>
            </a:r>
            <a:endParaRPr lang="en-US"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INDUCTIVELY COUPLED PLASMA MASS SPECTROMETER (ICP-MS) </a:t>
            </a:r>
            <a:r>
              <a:rPr lang="en-US" sz="2000" dirty="0" smtClean="0"/>
              <a:t>continued…..</a:t>
            </a:r>
            <a:endParaRPr lang="en-US" dirty="0"/>
          </a:p>
        </p:txBody>
      </p:sp>
      <p:sp>
        <p:nvSpPr>
          <p:cNvPr id="3" name="Content Placeholder 2"/>
          <p:cNvSpPr>
            <a:spLocks noGrp="1"/>
          </p:cNvSpPr>
          <p:nvPr>
            <p:ph idx="1"/>
          </p:nvPr>
        </p:nvSpPr>
        <p:spPr>
          <a:xfrm>
            <a:off x="228600" y="1219200"/>
            <a:ext cx="8686800" cy="4525963"/>
          </a:xfrm>
        </p:spPr>
        <p:txBody>
          <a:bodyPr>
            <a:normAutofit fontScale="25000" lnSpcReduction="20000"/>
          </a:bodyPr>
          <a:lstStyle/>
          <a:p>
            <a:r>
              <a:rPr lang="en-US" b="1" dirty="0" smtClean="0"/>
              <a:t>Data </a:t>
            </a:r>
            <a:r>
              <a:rPr lang="en-US" b="1" dirty="0" smtClean="0"/>
              <a:t>processing unit-hardware</a:t>
            </a:r>
          </a:p>
          <a:p>
            <a:pPr lvl="0" fontAlgn="base"/>
            <a:r>
              <a:rPr lang="en-US" dirty="0" smtClean="0"/>
              <a:t>CPU		: Branded Core Duo with 2 GHZ or more </a:t>
            </a:r>
          </a:p>
          <a:p>
            <a:pPr lvl="0" fontAlgn="base"/>
            <a:r>
              <a:rPr lang="en-US" dirty="0" smtClean="0"/>
              <a:t>Memory capacity	: 1 GB RAM </a:t>
            </a:r>
          </a:p>
          <a:p>
            <a:pPr lvl="0" fontAlgn="base"/>
            <a:r>
              <a:rPr lang="en-US" dirty="0" smtClean="0"/>
              <a:t>External memory	: Hard disk  120GB 		</a:t>
            </a:r>
            <a:br>
              <a:rPr lang="en-US" dirty="0" smtClean="0"/>
            </a:br>
            <a:r>
              <a:rPr lang="en-US" dirty="0" smtClean="0"/>
              <a:t>		: CD-R / W </a:t>
            </a:r>
            <a:r>
              <a:rPr lang="en-US" dirty="0" smtClean="0"/>
              <a:t> and USB</a:t>
            </a:r>
            <a:r>
              <a:rPr lang="en-US" dirty="0" smtClean="0"/>
              <a:t>				</a:t>
            </a:r>
          </a:p>
          <a:p>
            <a:pPr lvl="0" fontAlgn="base"/>
            <a:r>
              <a:rPr lang="en-US" dirty="0" smtClean="0"/>
              <a:t>Display		: 17-inch color Flat LCD display </a:t>
            </a:r>
          </a:p>
          <a:p>
            <a:pPr lvl="0" fontAlgn="base"/>
            <a:r>
              <a:rPr lang="en-US" dirty="0" smtClean="0"/>
              <a:t>OS		: Microsoft Windows XP </a:t>
            </a:r>
          </a:p>
          <a:p>
            <a:pPr lvl="0" fontAlgn="base"/>
            <a:r>
              <a:rPr lang="en-US" dirty="0" smtClean="0"/>
              <a:t>LAN interface	: 10BASE-T</a:t>
            </a:r>
          </a:p>
          <a:p>
            <a:pPr lvl="0" fontAlgn="base"/>
            <a:r>
              <a:rPr lang="en-US" dirty="0" smtClean="0"/>
              <a:t>Mouse		: Optical Scroll mouse </a:t>
            </a:r>
          </a:p>
          <a:p>
            <a:pPr lvl="0" fontAlgn="base"/>
            <a:r>
              <a:rPr lang="en-US" dirty="0" smtClean="0"/>
              <a:t>Printer		: Hp Laser Jet </a:t>
            </a:r>
            <a:r>
              <a:rPr lang="en-US" dirty="0" smtClean="0"/>
              <a:t>             </a:t>
            </a:r>
            <a:endParaRPr lang="en-US" dirty="0" smtClean="0"/>
          </a:p>
          <a:p>
            <a:r>
              <a:rPr lang="en-US" b="1" dirty="0" smtClean="0"/>
              <a:t>Data </a:t>
            </a:r>
            <a:r>
              <a:rPr lang="en-US" b="1" dirty="0" smtClean="0"/>
              <a:t>processing unit-software</a:t>
            </a:r>
          </a:p>
          <a:p>
            <a:r>
              <a:rPr lang="en-US" dirty="0" smtClean="0"/>
              <a:t>(</a:t>
            </a:r>
            <a:r>
              <a:rPr lang="en-US" dirty="0" smtClean="0"/>
              <a:t>1)	Qualitative analysis	Semi-quantitative determination value calculation</a:t>
            </a:r>
            <a:endParaRPr lang="en-US" b="1" dirty="0" smtClean="0"/>
          </a:p>
          <a:p>
            <a:r>
              <a:rPr lang="en-US" dirty="0" smtClean="0"/>
              <a:t>			Isotopic pattern comparison function</a:t>
            </a:r>
            <a:endParaRPr lang="en-US" b="1" dirty="0" smtClean="0"/>
          </a:p>
          <a:p>
            <a:r>
              <a:rPr lang="en-US" dirty="0" smtClean="0"/>
              <a:t>(2)	Quantitative analysis	Calibration curve standard, standard addition method, single-point calibration curve method</a:t>
            </a:r>
            <a:endParaRPr lang="en-US" b="1" dirty="0" smtClean="0"/>
          </a:p>
          <a:p>
            <a:r>
              <a:rPr lang="en-US" dirty="0" smtClean="0"/>
              <a:t>			Drift correction</a:t>
            </a:r>
            <a:endParaRPr lang="en-US" b="1" dirty="0" smtClean="0"/>
          </a:p>
          <a:p>
            <a:r>
              <a:rPr lang="en-US" dirty="0" smtClean="0"/>
              <a:t>			Concomitant element correction</a:t>
            </a:r>
            <a:endParaRPr lang="en-US" b="1" dirty="0" smtClean="0"/>
          </a:p>
          <a:p>
            <a:r>
              <a:rPr lang="en-US" dirty="0" smtClean="0"/>
              <a:t>			Internal calibration standard correction</a:t>
            </a:r>
            <a:endParaRPr lang="en-US" b="1" dirty="0" smtClean="0"/>
          </a:p>
          <a:p>
            <a:r>
              <a:rPr lang="en-US" dirty="0" smtClean="0"/>
              <a:t>			Blank deletion</a:t>
            </a:r>
            <a:endParaRPr lang="en-US" b="1" dirty="0" smtClean="0"/>
          </a:p>
          <a:p>
            <a:r>
              <a:rPr lang="en-US" dirty="0" smtClean="0"/>
              <a:t>			Weighing amount correction</a:t>
            </a:r>
            <a:endParaRPr lang="en-US" b="1" dirty="0" smtClean="0"/>
          </a:p>
          <a:p>
            <a:r>
              <a:rPr lang="en-US" dirty="0" smtClean="0"/>
              <a:t>			Judgment of standards</a:t>
            </a:r>
            <a:endParaRPr lang="en-US" b="1" dirty="0" smtClean="0"/>
          </a:p>
          <a:p>
            <a:r>
              <a:rPr lang="en-US" dirty="0" smtClean="0"/>
              <a:t>(3)	Isotopic ratio measurement	Isotopic ratio calculation</a:t>
            </a:r>
            <a:endParaRPr lang="en-US" b="1" dirty="0" smtClean="0"/>
          </a:p>
          <a:p>
            <a:r>
              <a:rPr lang="en-US" dirty="0" smtClean="0"/>
              <a:t>(4)	Report function</a:t>
            </a:r>
            <a:endParaRPr lang="en-US" b="1" dirty="0" smtClean="0"/>
          </a:p>
          <a:p>
            <a:r>
              <a:rPr lang="en-US" dirty="0" smtClean="0"/>
              <a:t>(5)	File function	Analysis data can be filed in the format that can be used on commercial spreadsheet software.</a:t>
            </a:r>
            <a:endParaRPr lang="en-US" b="1" dirty="0" smtClean="0"/>
          </a:p>
          <a:p>
            <a:r>
              <a:rPr lang="en-US" dirty="0" smtClean="0"/>
              <a:t>(6)	Time axis measurement</a:t>
            </a:r>
            <a:endParaRPr lang="en-US" b="1" dirty="0" smtClean="0"/>
          </a:p>
          <a:p>
            <a:r>
              <a:rPr lang="en-US" dirty="0" smtClean="0"/>
              <a:t>(7)	Wide range scan</a:t>
            </a:r>
            <a:endParaRPr lang="en-US" b="1" dirty="0" smtClean="0"/>
          </a:p>
          <a:p>
            <a:r>
              <a:rPr lang="en-US" dirty="0" smtClean="0"/>
              <a:t>(8)	Start-up adjustment	Lens voltage, mass axis, and resolution setting</a:t>
            </a:r>
            <a:endParaRPr lang="en-US" b="1" dirty="0" smtClean="0"/>
          </a:p>
          <a:p>
            <a:r>
              <a:rPr lang="en-US" dirty="0" smtClean="0"/>
              <a:t> </a:t>
            </a:r>
          </a:p>
          <a:p>
            <a:r>
              <a:rPr lang="en-US" b="1" dirty="0" smtClean="0"/>
              <a:t>Power supply</a:t>
            </a:r>
          </a:p>
          <a:p>
            <a:r>
              <a:rPr lang="en-US" dirty="0" smtClean="0"/>
              <a:t> </a:t>
            </a:r>
            <a:r>
              <a:rPr lang="en-US" dirty="0" smtClean="0"/>
              <a:t>3-phase</a:t>
            </a:r>
            <a:r>
              <a:rPr lang="en-US" dirty="0" smtClean="0"/>
              <a:t>, 220/200V±10%, 60/50 Hz, 20A</a:t>
            </a:r>
          </a:p>
          <a:p>
            <a:r>
              <a:rPr lang="en-US" dirty="0" smtClean="0"/>
              <a:t>Cooling water</a:t>
            </a:r>
            <a:endParaRPr lang="en-US" b="1" dirty="0" smtClean="0"/>
          </a:p>
          <a:p>
            <a:r>
              <a:rPr lang="en-US" dirty="0" smtClean="0"/>
              <a:t>	   2-system</a:t>
            </a:r>
          </a:p>
          <a:p>
            <a:r>
              <a:rPr lang="en-US" dirty="0" smtClean="0"/>
              <a:t>	･ Temperature		： 30</a:t>
            </a:r>
            <a:r>
              <a:rPr lang="en-US" baseline="30000" dirty="0" smtClean="0"/>
              <a:t>0</a:t>
            </a:r>
            <a:r>
              <a:rPr lang="en-US" dirty="0" smtClean="0"/>
              <a:t>C or less</a:t>
            </a:r>
          </a:p>
          <a:p>
            <a:r>
              <a:rPr lang="en-US" dirty="0" smtClean="0"/>
              <a:t>	･ Flow rate			： 2.0 L/min. or more</a:t>
            </a:r>
          </a:p>
          <a:p>
            <a:r>
              <a:rPr lang="en-US" dirty="0" smtClean="0"/>
              <a:t>	･ Outer diameter of faucet	： 15.5mm</a:t>
            </a:r>
          </a:p>
          <a:p>
            <a:r>
              <a:rPr lang="en-US" dirty="0" smtClean="0"/>
              <a:t> </a:t>
            </a:r>
            <a:r>
              <a:rPr lang="en-US" dirty="0" smtClean="0"/>
              <a:t>Argon </a:t>
            </a:r>
            <a:r>
              <a:rPr lang="en-US" dirty="0" smtClean="0"/>
              <a:t>gas   :  minimum 3 cylinders with regulators should be supplied having </a:t>
            </a:r>
            <a:endParaRPr lang="en-US" b="1" dirty="0" smtClean="0"/>
          </a:p>
          <a:p>
            <a:r>
              <a:rPr lang="en-US" dirty="0" smtClean="0"/>
              <a:t>	             Purity of 99.95% or more</a:t>
            </a:r>
          </a:p>
          <a:p>
            <a:r>
              <a:rPr lang="en-US" b="1" dirty="0" smtClean="0"/>
              <a:t>Important Information : </a:t>
            </a:r>
            <a:r>
              <a:rPr lang="en-US" dirty="0" smtClean="0"/>
              <a:t>Instrument should be supplied on working platform wherein all the other items which are not mentioned above like working standards, Fume hood, etc. should be quoted separately.  Installation of the instruments and Training at Regional lab. of CGWB in India with </a:t>
            </a:r>
          </a:p>
          <a:p>
            <a:r>
              <a:rPr lang="en-US" dirty="0" smtClean="0"/>
              <a:t>AMC for 5 years after the warranty period</a:t>
            </a:r>
            <a:r>
              <a:rPr lang="en-US" dirty="0" smtClean="0"/>
              <a:t>.</a:t>
            </a:r>
            <a:endParaRPr lang="en-US" b="1"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fontScale="90000"/>
          </a:bodyPr>
          <a:lstStyle/>
          <a:p>
            <a:r>
              <a:rPr lang="en-US" dirty="0" smtClean="0"/>
              <a:t>Gas Chromatograph with Mass Spectrometer (GC-MS)</a:t>
            </a:r>
            <a:endParaRPr lang="en-US" dirty="0"/>
          </a:p>
        </p:txBody>
      </p:sp>
      <p:sp>
        <p:nvSpPr>
          <p:cNvPr id="3" name="Content Placeholder 2"/>
          <p:cNvSpPr>
            <a:spLocks noGrp="1"/>
          </p:cNvSpPr>
          <p:nvPr>
            <p:ph idx="1"/>
          </p:nvPr>
        </p:nvSpPr>
        <p:spPr>
          <a:xfrm>
            <a:off x="228600" y="1295400"/>
            <a:ext cx="8686800" cy="4525963"/>
          </a:xfrm>
        </p:spPr>
        <p:txBody>
          <a:bodyPr>
            <a:noAutofit/>
          </a:bodyPr>
          <a:lstStyle/>
          <a:p>
            <a:pPr lvl="0"/>
            <a:r>
              <a:rPr lang="en-US" sz="1100" dirty="0" smtClean="0"/>
              <a:t>High performance Designed towards improved productivity, enhanced efficiency, and ease of operation</a:t>
            </a:r>
            <a:endParaRPr lang="en-US" sz="1100" b="1" dirty="0" smtClean="0"/>
          </a:p>
          <a:p>
            <a:pPr lvl="0"/>
            <a:r>
              <a:rPr lang="en-US" sz="1100" dirty="0" smtClean="0"/>
              <a:t>Column oven temp up to 450 </a:t>
            </a:r>
            <a:r>
              <a:rPr lang="en-US" sz="1100" baseline="30000" dirty="0" smtClean="0"/>
              <a:t>0</a:t>
            </a:r>
            <a:r>
              <a:rPr lang="en-US" sz="1100" dirty="0" smtClean="0"/>
              <a:t>C</a:t>
            </a:r>
            <a:endParaRPr lang="en-US" sz="1100" b="1" dirty="0" smtClean="0"/>
          </a:p>
          <a:p>
            <a:pPr lvl="0"/>
            <a:r>
              <a:rPr lang="en-US" sz="1100" dirty="0" smtClean="0"/>
              <a:t>20-step Column oven temperature programming </a:t>
            </a:r>
            <a:endParaRPr lang="en-US" sz="1100" b="1" dirty="0" smtClean="0"/>
          </a:p>
          <a:p>
            <a:pPr lvl="0"/>
            <a:r>
              <a:rPr lang="en-US" sz="1100" dirty="0" smtClean="0"/>
              <a:t>Maximum column oven heating rate of 250 </a:t>
            </a:r>
            <a:r>
              <a:rPr lang="en-US" sz="1100" baseline="30000" dirty="0" smtClean="0"/>
              <a:t>0</a:t>
            </a:r>
            <a:r>
              <a:rPr lang="en-US" sz="1100" dirty="0" smtClean="0"/>
              <a:t>C/min </a:t>
            </a:r>
            <a:endParaRPr lang="en-US" sz="1100" b="1" dirty="0" smtClean="0"/>
          </a:p>
          <a:p>
            <a:pPr lvl="0"/>
            <a:r>
              <a:rPr lang="en-US" sz="1100" dirty="0" smtClean="0"/>
              <a:t>High pressure sample injection possible with standard Split / </a:t>
            </a:r>
            <a:r>
              <a:rPr lang="en-US" sz="1100" dirty="0" err="1" smtClean="0"/>
              <a:t>Splitless</a:t>
            </a:r>
            <a:r>
              <a:rPr lang="en-US" sz="1100" dirty="0" smtClean="0"/>
              <a:t> injection port</a:t>
            </a:r>
            <a:endParaRPr lang="en-US" sz="1100" b="1" dirty="0" smtClean="0"/>
          </a:p>
          <a:p>
            <a:pPr lvl="0"/>
            <a:r>
              <a:rPr lang="en-US" sz="1100" dirty="0" smtClean="0"/>
              <a:t>Capability of installing 3 injection ports and 4 detectors</a:t>
            </a:r>
            <a:endParaRPr lang="en-US" sz="1100" b="1" dirty="0" smtClean="0"/>
          </a:p>
          <a:p>
            <a:pPr lvl="0"/>
            <a:r>
              <a:rPr lang="en-US" sz="1100" dirty="0" smtClean="0"/>
              <a:t>Instrument should be quoted with Dual packed column and one Capillary injector</a:t>
            </a:r>
            <a:endParaRPr lang="en-US" sz="1100" b="1" dirty="0" smtClean="0"/>
          </a:p>
          <a:p>
            <a:pPr lvl="0"/>
            <a:r>
              <a:rPr lang="en-US" sz="1100" dirty="0" smtClean="0"/>
              <a:t>Detector sampling frequency of 250 Hz (4 </a:t>
            </a:r>
            <a:r>
              <a:rPr lang="en-US" sz="1100" dirty="0" err="1" smtClean="0"/>
              <a:t>msec</a:t>
            </a:r>
            <a:r>
              <a:rPr lang="en-US" sz="1100" dirty="0" smtClean="0"/>
              <a:t> sampling time) helps accurate acquisition of sharp and narrow peaks and also enables fast GC analysis</a:t>
            </a:r>
            <a:endParaRPr lang="en-US" sz="1100" b="1" dirty="0" smtClean="0"/>
          </a:p>
          <a:p>
            <a:pPr lvl="0"/>
            <a:r>
              <a:rPr lang="en-US" sz="1100" dirty="0" smtClean="0"/>
              <a:t>Ultra High Speed GC capability – reduces analysis time with better resolution suitable even for narrow bore column of I.D.  0.1mm </a:t>
            </a:r>
            <a:endParaRPr lang="en-US" sz="1100" b="1" dirty="0" smtClean="0"/>
          </a:p>
          <a:p>
            <a:pPr lvl="0"/>
            <a:r>
              <a:rPr lang="en-US" sz="1100" dirty="0" smtClean="0"/>
              <a:t>Third Generation Advanced Flow Controller (AFC)  </a:t>
            </a:r>
            <a:endParaRPr lang="en-US" sz="1100" b="1" dirty="0" smtClean="0"/>
          </a:p>
          <a:p>
            <a:pPr lvl="0"/>
            <a:r>
              <a:rPr lang="en-US" sz="1100" dirty="0" smtClean="0"/>
              <a:t>Carrier Head Pressure Control up to 970 </a:t>
            </a:r>
            <a:r>
              <a:rPr lang="en-US" sz="1100" dirty="0" err="1" smtClean="0"/>
              <a:t>kPa</a:t>
            </a:r>
            <a:r>
              <a:rPr lang="en-US" sz="1100" dirty="0" smtClean="0"/>
              <a:t> </a:t>
            </a:r>
            <a:endParaRPr lang="en-US" sz="1100" b="1" dirty="0" smtClean="0"/>
          </a:p>
          <a:p>
            <a:pPr lvl="0"/>
            <a:r>
              <a:rPr lang="en-US" sz="1100" dirty="0" smtClean="0"/>
              <a:t>Carrier Flow Control up to 1200 ml/min </a:t>
            </a:r>
            <a:endParaRPr lang="en-US" sz="1100" b="1" dirty="0" smtClean="0"/>
          </a:p>
          <a:p>
            <a:pPr lvl="0"/>
            <a:r>
              <a:rPr lang="en-US" sz="1100" dirty="0" smtClean="0"/>
              <a:t>Split Ratio Setting up to 9999.9 : 1 </a:t>
            </a:r>
            <a:endParaRPr lang="en-US" sz="1100" b="1" dirty="0" smtClean="0"/>
          </a:p>
          <a:p>
            <a:pPr lvl="0"/>
            <a:r>
              <a:rPr lang="en-US" sz="1100" dirty="0" smtClean="0"/>
              <a:t>7 Step Pressure / Flow programming </a:t>
            </a:r>
            <a:endParaRPr lang="en-US" sz="1100" b="1" dirty="0" smtClean="0"/>
          </a:p>
          <a:p>
            <a:pPr lvl="0"/>
            <a:r>
              <a:rPr lang="en-US" sz="1100" dirty="0" smtClean="0"/>
              <a:t>All auxiliary gases like Air, H2, Make-up gas for FID, septum purge and digitally controlled through third generation Advanced Pressure Controller (APC) and Gas Cylinders.</a:t>
            </a:r>
            <a:endParaRPr lang="en-US" sz="1100" b="1" dirty="0" smtClean="0"/>
          </a:p>
          <a:p>
            <a:pPr lvl="0"/>
            <a:r>
              <a:rPr lang="en-US" sz="1100" dirty="0" smtClean="0"/>
              <a:t>Patented Constant Linear Velocity mode ensures maximum separation efficiency for any carrier gas. Hence even N2 gas can be used very efficiently for capillary column analysis</a:t>
            </a:r>
            <a:endParaRPr lang="en-US" sz="1100" b="1" dirty="0" smtClean="0"/>
          </a:p>
          <a:p>
            <a:pPr lvl="0"/>
            <a:r>
              <a:rPr lang="en-US" sz="1100" dirty="0" smtClean="0"/>
              <a:t>Large LCD window (240 x 320 dots) Graphic User Interface  makes operation very easy and enables display of all GC set parameters, monitored values and also displays the acquired chromatogram</a:t>
            </a:r>
            <a:endParaRPr lang="en-US" sz="1100" b="1" dirty="0" smtClean="0"/>
          </a:p>
          <a:p>
            <a:pPr lvl="0"/>
            <a:r>
              <a:rPr lang="en-US" sz="1100" dirty="0" smtClean="0"/>
              <a:t>Built in GC System Check and Self Diagnostics function</a:t>
            </a:r>
            <a:endParaRPr lang="en-US" sz="1100" b="1" dirty="0" smtClean="0"/>
          </a:p>
          <a:p>
            <a:pPr lvl="0"/>
            <a:r>
              <a:rPr lang="en-US" sz="1100" b="1" dirty="0" smtClean="0"/>
              <a:t>Mass </a:t>
            </a:r>
            <a:r>
              <a:rPr lang="en-US" sz="1100" b="1" dirty="0" err="1" smtClean="0"/>
              <a:t>Spectometer</a:t>
            </a:r>
            <a:r>
              <a:rPr lang="en-US" sz="1100" b="1" dirty="0" smtClean="0"/>
              <a:t>:   </a:t>
            </a:r>
            <a:r>
              <a:rPr lang="en-US" sz="1100" dirty="0" smtClean="0"/>
              <a:t>Quadruple (gold coated)/Ion trap Mass Spectrometer.</a:t>
            </a:r>
            <a:endParaRPr lang="en-US" sz="1100" b="1" dirty="0" smtClean="0"/>
          </a:p>
          <a:p>
            <a:pPr lvl="0"/>
            <a:r>
              <a:rPr lang="en-US" sz="1100" b="1" dirty="0" smtClean="0"/>
              <a:t>Cooling Unit:  </a:t>
            </a:r>
            <a:r>
              <a:rPr lang="en-US" sz="1100" dirty="0" smtClean="0"/>
              <a:t>Thermostatically </a:t>
            </a:r>
            <a:r>
              <a:rPr lang="en-US" sz="1100" dirty="0" err="1" smtClean="0"/>
              <a:t>recirulating</a:t>
            </a:r>
            <a:r>
              <a:rPr lang="en-US" sz="1100" dirty="0" smtClean="0"/>
              <a:t>.</a:t>
            </a:r>
            <a:endParaRPr lang="en-US" sz="1100" b="1" dirty="0" smtClean="0"/>
          </a:p>
          <a:p>
            <a:pPr lvl="0"/>
            <a:r>
              <a:rPr lang="en-US" sz="1100" b="1" dirty="0" smtClean="0"/>
              <a:t>Dynode Detector:  </a:t>
            </a:r>
            <a:r>
              <a:rPr lang="en-US" sz="1100" dirty="0" smtClean="0"/>
              <a:t>High energy dynode detector (preferably +/- 15 KV) for +/- Ion mass analysis</a:t>
            </a:r>
            <a:endParaRPr lang="en-US" sz="1100" b="1" dirty="0" smtClean="0"/>
          </a:p>
          <a:p>
            <a:pPr lvl="0"/>
            <a:r>
              <a:rPr lang="en-US" sz="1100" b="1" dirty="0" smtClean="0"/>
              <a:t>Unit Mass Resolution </a:t>
            </a:r>
            <a:r>
              <a:rPr lang="en-US" sz="1100" b="1" dirty="0" err="1" smtClean="0"/>
              <a:t>Ionisation</a:t>
            </a:r>
            <a:r>
              <a:rPr lang="en-US" sz="1100" b="1" dirty="0" smtClean="0"/>
              <a:t>: </a:t>
            </a:r>
            <a:r>
              <a:rPr lang="en-US" sz="1100" dirty="0" smtClean="0"/>
              <a:t>Unit mass resolution over entire range of 10-900 AMU.   External ionization source having option for positive and negative ions with automatic switching from El to Cl</a:t>
            </a:r>
            <a:r>
              <a:rPr lang="en-US" sz="1100" dirty="0" smtClean="0"/>
              <a:t>.</a:t>
            </a:r>
            <a:endParaRPr lang="en-US" sz="11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fontScale="90000"/>
          </a:bodyPr>
          <a:lstStyle/>
          <a:p>
            <a:r>
              <a:rPr lang="en-US" dirty="0" smtClean="0"/>
              <a:t>Gas Chromatograph with Mass Spectrometer (GC-MS) </a:t>
            </a:r>
            <a:r>
              <a:rPr lang="en-US" sz="1600" dirty="0" smtClean="0"/>
              <a:t>continued…..</a:t>
            </a:r>
            <a:endParaRPr lang="en-US" sz="1600" dirty="0"/>
          </a:p>
        </p:txBody>
      </p:sp>
      <p:sp>
        <p:nvSpPr>
          <p:cNvPr id="3" name="Content Placeholder 2"/>
          <p:cNvSpPr>
            <a:spLocks noGrp="1"/>
          </p:cNvSpPr>
          <p:nvPr>
            <p:ph idx="1"/>
          </p:nvPr>
        </p:nvSpPr>
        <p:spPr>
          <a:xfrm>
            <a:off x="228600" y="1295400"/>
            <a:ext cx="8686800" cy="4525963"/>
          </a:xfrm>
        </p:spPr>
        <p:txBody>
          <a:bodyPr>
            <a:noAutofit/>
          </a:bodyPr>
          <a:lstStyle/>
          <a:p>
            <a:pPr lvl="0"/>
            <a:r>
              <a:rPr lang="en-US" sz="1200" b="1" dirty="0" smtClean="0"/>
              <a:t>Turbo Pump:  </a:t>
            </a:r>
            <a:r>
              <a:rPr lang="en-US" sz="1200" dirty="0" smtClean="0"/>
              <a:t>Highly efficient pump (approx 200L/s- maintenance free, all accessories for safety controls and indicators.</a:t>
            </a:r>
            <a:endParaRPr lang="en-US" sz="1200" b="1" dirty="0" smtClean="0"/>
          </a:p>
          <a:p>
            <a:pPr lvl="0"/>
            <a:r>
              <a:rPr lang="en-US" sz="1200" b="1" dirty="0" smtClean="0"/>
              <a:t>Library for Pesticides:  </a:t>
            </a:r>
            <a:r>
              <a:rPr lang="en-US" sz="1200" dirty="0" smtClean="0"/>
              <a:t>Latest library with spectra and 200 pesticides</a:t>
            </a:r>
            <a:endParaRPr lang="en-US" sz="1200" b="1" dirty="0" smtClean="0"/>
          </a:p>
          <a:p>
            <a:pPr lvl="0"/>
            <a:r>
              <a:rPr lang="en-US" sz="1200" b="1" dirty="0" smtClean="0"/>
              <a:t>Equipment Tuning: </a:t>
            </a:r>
            <a:r>
              <a:rPr lang="en-US" sz="1200" dirty="0" smtClean="0"/>
              <a:t>Both Auto and Manual.</a:t>
            </a:r>
            <a:endParaRPr lang="en-US" sz="1200" b="1" dirty="0" smtClean="0"/>
          </a:p>
          <a:p>
            <a:pPr lvl="0"/>
            <a:r>
              <a:rPr lang="en-US" sz="1200" b="1" dirty="0" smtClean="0"/>
              <a:t>Gas Control: </a:t>
            </a:r>
            <a:r>
              <a:rPr lang="en-US" sz="1200" dirty="0" smtClean="0"/>
              <a:t>Separate control for Helium gas flow.</a:t>
            </a:r>
            <a:endParaRPr lang="en-US" sz="1200" b="1" dirty="0" smtClean="0"/>
          </a:p>
          <a:p>
            <a:pPr lvl="0"/>
            <a:r>
              <a:rPr lang="en-US" sz="1200" b="1" dirty="0" smtClean="0"/>
              <a:t>Software </a:t>
            </a:r>
            <a:r>
              <a:rPr lang="en-US" sz="1200" b="1" dirty="0" smtClean="0"/>
              <a:t>Features:</a:t>
            </a:r>
          </a:p>
          <a:p>
            <a:pPr lvl="1"/>
            <a:r>
              <a:rPr lang="en-US" sz="1100" dirty="0" smtClean="0"/>
              <a:t>New </a:t>
            </a:r>
            <a:r>
              <a:rPr lang="en-US" sz="1100" dirty="0" smtClean="0"/>
              <a:t>32/64-Bit</a:t>
            </a:r>
            <a:r>
              <a:rPr lang="en-US" sz="1100" dirty="0" smtClean="0"/>
              <a:t>, Windows NT Compatible GC Solutions software, Digital data acquisition from GC</a:t>
            </a:r>
            <a:endParaRPr lang="en-US" sz="1100" b="1" dirty="0" smtClean="0"/>
          </a:p>
          <a:p>
            <a:pPr lvl="1"/>
            <a:r>
              <a:rPr lang="en-US" sz="1100" dirty="0" smtClean="0"/>
              <a:t>Full Qualitative and Quantitative processing capabilities, Multi Tasking, Multi Function capability for easy operation, User Management Functions , Full GLP / GMP support Multi level security with passwords, Audit Trail, System Check, Validation Assistant, System Suitability functions built-in QA / QC Functions with Pass / Fail </a:t>
            </a:r>
            <a:r>
              <a:rPr lang="en-US" sz="1100" dirty="0" err="1" smtClean="0"/>
              <a:t>judgements</a:t>
            </a:r>
            <a:r>
              <a:rPr lang="en-US" sz="1100" dirty="0" smtClean="0"/>
              <a:t>, All-in-one file configuration for easy method transfer, Customized Report generation, Networking capability</a:t>
            </a:r>
            <a:endParaRPr lang="en-US" sz="1100" b="1" dirty="0" smtClean="0"/>
          </a:p>
          <a:p>
            <a:pPr lvl="1"/>
            <a:r>
              <a:rPr lang="en-US" sz="1100" dirty="0" smtClean="0"/>
              <a:t>Installation of the instruments and Training at Regional lab. of CGWB in India with AMC for 5 years after the warranty period.</a:t>
            </a:r>
          </a:p>
          <a:p>
            <a:r>
              <a:rPr lang="en-US" sz="1200" dirty="0" smtClean="0"/>
              <a:t> </a:t>
            </a:r>
            <a:r>
              <a:rPr lang="en-US" sz="1200" b="1" dirty="0" smtClean="0"/>
              <a:t>FID</a:t>
            </a:r>
            <a:r>
              <a:rPr lang="en-US" sz="1200" dirty="0" smtClean="0"/>
              <a:t> </a:t>
            </a:r>
            <a:r>
              <a:rPr lang="en-US" sz="1200" dirty="0" smtClean="0"/>
              <a:t>: </a:t>
            </a:r>
            <a:endParaRPr lang="en-US" sz="1200" b="1" dirty="0" smtClean="0"/>
          </a:p>
          <a:p>
            <a:pPr lvl="1"/>
            <a:r>
              <a:rPr lang="en-US" sz="1100" dirty="0" smtClean="0"/>
              <a:t>Temperature Range : up to 400 </a:t>
            </a:r>
            <a:r>
              <a:rPr lang="en-US" sz="1100" baseline="30000" dirty="0" smtClean="0"/>
              <a:t>0</a:t>
            </a:r>
            <a:r>
              <a:rPr lang="en-US" sz="1100" dirty="0" smtClean="0"/>
              <a:t>C</a:t>
            </a:r>
            <a:endParaRPr lang="en-US" sz="1100" b="1" dirty="0" smtClean="0"/>
          </a:p>
          <a:p>
            <a:pPr lvl="1"/>
            <a:r>
              <a:rPr lang="en-US" sz="1100" dirty="0" smtClean="0"/>
              <a:t>Minimum detected quantity : 3 pg/S (</a:t>
            </a:r>
            <a:r>
              <a:rPr lang="en-US" sz="1100" dirty="0" err="1" smtClean="0"/>
              <a:t>dodecane</a:t>
            </a:r>
            <a:r>
              <a:rPr lang="en-US" sz="1100" dirty="0" smtClean="0"/>
              <a:t>)</a:t>
            </a:r>
            <a:endParaRPr lang="en-US" sz="1100" b="1" dirty="0" smtClean="0"/>
          </a:p>
          <a:p>
            <a:pPr lvl="1"/>
            <a:r>
              <a:rPr lang="en-US" sz="1100" dirty="0" smtClean="0"/>
              <a:t>Dynamic Range : 10 </a:t>
            </a:r>
            <a:r>
              <a:rPr lang="en-US" sz="1100" baseline="30000" dirty="0" smtClean="0"/>
              <a:t>7</a:t>
            </a:r>
            <a:r>
              <a:rPr lang="en-US" sz="1100" dirty="0" smtClean="0"/>
              <a:t> </a:t>
            </a:r>
            <a:endParaRPr lang="en-US" sz="1100" b="1" dirty="0" smtClean="0"/>
          </a:p>
          <a:p>
            <a:r>
              <a:rPr lang="en-US" sz="1200" b="1" dirty="0" smtClean="0"/>
              <a:t>ECD :</a:t>
            </a:r>
          </a:p>
          <a:p>
            <a:pPr lvl="1"/>
            <a:r>
              <a:rPr lang="en-US" sz="1100" dirty="0" smtClean="0"/>
              <a:t>Temperature Range : up to 400 </a:t>
            </a:r>
            <a:r>
              <a:rPr lang="en-US" sz="1100" baseline="30000" dirty="0" smtClean="0"/>
              <a:t>0</a:t>
            </a:r>
            <a:r>
              <a:rPr lang="en-US" sz="1100" dirty="0" smtClean="0"/>
              <a:t>C</a:t>
            </a:r>
            <a:endParaRPr lang="en-US" sz="1100" b="1" dirty="0" smtClean="0"/>
          </a:p>
          <a:p>
            <a:pPr lvl="1"/>
            <a:r>
              <a:rPr lang="en-US" sz="1100" dirty="0" smtClean="0"/>
              <a:t>Minimum detected quantity : 0.1 pg/S (- BHC)</a:t>
            </a:r>
            <a:endParaRPr lang="en-US" sz="1100" b="1" dirty="0" smtClean="0"/>
          </a:p>
          <a:p>
            <a:pPr lvl="1"/>
            <a:r>
              <a:rPr lang="en-US" sz="1100" dirty="0" smtClean="0"/>
              <a:t>Dynamic Range : 10 </a:t>
            </a:r>
            <a:r>
              <a:rPr lang="en-US" sz="1100" baseline="30000" dirty="0" smtClean="0"/>
              <a:t>4</a:t>
            </a:r>
            <a:r>
              <a:rPr lang="en-US" sz="1100" dirty="0" smtClean="0"/>
              <a:t> </a:t>
            </a:r>
            <a:endParaRPr lang="en-US" sz="1100" b="1" dirty="0" smtClean="0"/>
          </a:p>
          <a:p>
            <a:r>
              <a:rPr lang="en-US" sz="1200" b="1" dirty="0" smtClean="0"/>
              <a:t>FPD :</a:t>
            </a:r>
          </a:p>
          <a:p>
            <a:pPr lvl="1"/>
            <a:r>
              <a:rPr lang="en-US" sz="1100" dirty="0" smtClean="0"/>
              <a:t>Temperature Range : up to 350 </a:t>
            </a:r>
            <a:r>
              <a:rPr lang="en-US" sz="1100" baseline="30000" dirty="0" smtClean="0"/>
              <a:t>0</a:t>
            </a:r>
            <a:r>
              <a:rPr lang="en-US" sz="1100" dirty="0" smtClean="0"/>
              <a:t>C</a:t>
            </a:r>
            <a:endParaRPr lang="en-US" sz="1100" b="1" dirty="0" smtClean="0"/>
          </a:p>
          <a:p>
            <a:pPr lvl="1"/>
            <a:r>
              <a:rPr lang="en-US" sz="1100" dirty="0" smtClean="0"/>
              <a:t>Minimum detected quantity : </a:t>
            </a:r>
            <a:endParaRPr lang="en-US" sz="1100" b="1" dirty="0" smtClean="0"/>
          </a:p>
          <a:p>
            <a:pPr lvl="1"/>
            <a:r>
              <a:rPr lang="en-US" sz="1100" dirty="0" smtClean="0"/>
              <a:t>P : 0.5 </a:t>
            </a:r>
            <a:r>
              <a:rPr lang="en-US" sz="1100" dirty="0" err="1" smtClean="0"/>
              <a:t>pgP</a:t>
            </a:r>
            <a:r>
              <a:rPr lang="en-US" sz="1100" dirty="0" smtClean="0"/>
              <a:t>/S (</a:t>
            </a:r>
            <a:r>
              <a:rPr lang="en-US" sz="1100" dirty="0" err="1" smtClean="0"/>
              <a:t>Tributyl</a:t>
            </a:r>
            <a:r>
              <a:rPr lang="en-US" sz="1100" dirty="0" smtClean="0"/>
              <a:t> Phosphate)</a:t>
            </a:r>
            <a:endParaRPr lang="en-US" sz="1100" b="1" dirty="0" smtClean="0"/>
          </a:p>
          <a:p>
            <a:pPr lvl="1"/>
            <a:r>
              <a:rPr lang="en-US" sz="1100" dirty="0" smtClean="0"/>
              <a:t>S :8 </a:t>
            </a:r>
            <a:r>
              <a:rPr lang="en-US" sz="1100" dirty="0" err="1" smtClean="0"/>
              <a:t>pgS</a:t>
            </a:r>
            <a:r>
              <a:rPr lang="en-US" sz="1100" dirty="0" smtClean="0"/>
              <a:t>/S (</a:t>
            </a:r>
            <a:r>
              <a:rPr lang="en-US" sz="1100" dirty="0" err="1" smtClean="0"/>
              <a:t>dodecane</a:t>
            </a:r>
            <a:r>
              <a:rPr lang="en-US" sz="1100" dirty="0" smtClean="0"/>
              <a:t> </a:t>
            </a:r>
            <a:r>
              <a:rPr lang="en-US" sz="1100" dirty="0" err="1" smtClean="0"/>
              <a:t>thiol</a:t>
            </a:r>
            <a:r>
              <a:rPr lang="en-US" sz="1100" dirty="0" smtClean="0"/>
              <a:t>)</a:t>
            </a:r>
            <a:endParaRPr lang="en-US" sz="1100" b="1" dirty="0" smtClean="0"/>
          </a:p>
          <a:p>
            <a:pPr lvl="1"/>
            <a:r>
              <a:rPr lang="en-US" sz="1100" dirty="0" smtClean="0"/>
              <a:t>Dynamic Range : P :10 </a:t>
            </a:r>
            <a:r>
              <a:rPr lang="en-US" sz="1100" baseline="30000" dirty="0" smtClean="0"/>
              <a:t>4</a:t>
            </a:r>
            <a:r>
              <a:rPr lang="en-US" sz="1100" dirty="0" smtClean="0"/>
              <a:t> , S : 10 </a:t>
            </a:r>
            <a:r>
              <a:rPr lang="en-US" sz="1100" baseline="30000" dirty="0" smtClean="0"/>
              <a:t>3</a:t>
            </a:r>
            <a:endParaRPr lang="en-US" sz="1100" b="1" dirty="0" smtClean="0"/>
          </a:p>
          <a:p>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TOC, Life Span &amp; LOG BOOK</a:t>
            </a:r>
            <a:endParaRPr lang="en-US" dirty="0"/>
          </a:p>
        </p:txBody>
      </p:sp>
      <p:sp>
        <p:nvSpPr>
          <p:cNvPr id="3" name="Content Placeholder 2"/>
          <p:cNvSpPr>
            <a:spLocks noGrp="1"/>
          </p:cNvSpPr>
          <p:nvPr>
            <p:ph idx="1"/>
          </p:nvPr>
        </p:nvSpPr>
        <p:spPr/>
        <p:txBody>
          <a:bodyPr>
            <a:normAutofit fontScale="47500" lnSpcReduction="20000"/>
          </a:bodyPr>
          <a:lstStyle/>
          <a:p>
            <a:pPr>
              <a:spcBef>
                <a:spcPts val="600"/>
              </a:spcBef>
            </a:pPr>
            <a:r>
              <a:rPr lang="en-US" b="1" dirty="0" smtClean="0"/>
              <a:t>Terms &amp; Condition:</a:t>
            </a:r>
          </a:p>
          <a:p>
            <a:pPr lvl="1">
              <a:spcBef>
                <a:spcPts val="600"/>
              </a:spcBef>
            </a:pPr>
            <a:r>
              <a:rPr lang="en-US" sz="2900" dirty="0" smtClean="0"/>
              <a:t>All </a:t>
            </a:r>
            <a:r>
              <a:rPr lang="en-US" sz="2900" dirty="0" smtClean="0"/>
              <a:t>the sophisticated instruments should be purchased only with demonstration from firm’s representatives at the site of their supply to a particular Institute etc.</a:t>
            </a:r>
          </a:p>
          <a:p>
            <a:pPr lvl="1">
              <a:spcBef>
                <a:spcPts val="600"/>
              </a:spcBef>
            </a:pPr>
            <a:r>
              <a:rPr lang="en-US" sz="2900" dirty="0" smtClean="0"/>
              <a:t>All </a:t>
            </a:r>
            <a:r>
              <a:rPr lang="en-US" sz="2900" dirty="0" smtClean="0"/>
              <a:t>instruments should be purchased only with AMC for minimum period of five years after the warrantee period.</a:t>
            </a:r>
          </a:p>
          <a:p>
            <a:pPr lvl="1">
              <a:spcBef>
                <a:spcPts val="600"/>
              </a:spcBef>
            </a:pPr>
            <a:r>
              <a:rPr lang="en-US" sz="2900" dirty="0" smtClean="0"/>
              <a:t>Chemists </a:t>
            </a:r>
            <a:r>
              <a:rPr lang="en-US" sz="2900" dirty="0" smtClean="0"/>
              <a:t>of CGWB should get operational training  (in India or abroad) of the said instrument for a sufficient time so that they can handle the instrument independently. </a:t>
            </a:r>
            <a:endParaRPr lang="en-US" sz="2900" dirty="0" smtClean="0"/>
          </a:p>
          <a:p>
            <a:pPr>
              <a:spcBef>
                <a:spcPts val="600"/>
              </a:spcBef>
            </a:pPr>
            <a:r>
              <a:rPr lang="en-US" b="1" dirty="0" smtClean="0"/>
              <a:t>Life Span of the Instrument:</a:t>
            </a:r>
          </a:p>
          <a:p>
            <a:pPr lvl="1">
              <a:spcBef>
                <a:spcPts val="600"/>
              </a:spcBef>
            </a:pPr>
            <a:r>
              <a:rPr lang="en-US" sz="2900" dirty="0" smtClean="0"/>
              <a:t>Instrument such as pH, EC meters, Flame photometer and Ion meter these instrument remain in good working condition for a period of 5-7 years with continuous use.  However, the electrodes used with these instruments have a life span of two –three years and thereafter need replacement.</a:t>
            </a:r>
          </a:p>
          <a:p>
            <a:pPr lvl="1">
              <a:spcBef>
                <a:spcPts val="600"/>
              </a:spcBef>
            </a:pPr>
            <a:r>
              <a:rPr lang="en-US" sz="2900" dirty="0" smtClean="0"/>
              <a:t>For </a:t>
            </a:r>
            <a:r>
              <a:rPr lang="en-US" sz="2900" dirty="0" smtClean="0"/>
              <a:t>sophisticated instrument like AAS, GC-MS, IC P, Ion chromatograph, the life span is usually seven to ten years after which the instrument starts giving problem which do not get rectified even by the firm’s representative as per the past experience in some of the Laboratories </a:t>
            </a:r>
            <a:r>
              <a:rPr lang="en-US" sz="2900" dirty="0" smtClean="0"/>
              <a:t>where </a:t>
            </a:r>
            <a:r>
              <a:rPr lang="en-US" sz="2900" dirty="0" smtClean="0"/>
              <a:t>the instrument could not function satisfactorily even after spending huge amount on its new spares as advised by the authorized dealer.  </a:t>
            </a:r>
          </a:p>
          <a:p>
            <a:pPr>
              <a:spcBef>
                <a:spcPts val="600"/>
              </a:spcBef>
            </a:pPr>
            <a:r>
              <a:rPr lang="en-US" b="1" dirty="0" smtClean="0"/>
              <a:t>Log Book:</a:t>
            </a:r>
            <a:r>
              <a:rPr lang="en-US" b="1" dirty="0" smtClean="0"/>
              <a:t> </a:t>
            </a:r>
            <a:r>
              <a:rPr lang="en-US" dirty="0" smtClean="0"/>
              <a:t>I</a:t>
            </a:r>
            <a:r>
              <a:rPr lang="en-US" dirty="0" smtClean="0"/>
              <a:t>n </a:t>
            </a:r>
            <a:r>
              <a:rPr lang="en-US" dirty="0" smtClean="0"/>
              <a:t>order to observe day to day functioning and utilization of instruments it is to important to maintain Log Book register of the instrument where daily records of these instruments should be entered.  This will give us idea about the running condition of the instrument and also the total volume of the work done by the instrument.</a:t>
            </a:r>
            <a:endParaRPr lang="en-US"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normAutofit/>
          </a:bodyPr>
          <a:lstStyle/>
          <a:p>
            <a:pPr algn="ctr"/>
            <a:r>
              <a:rPr lang="en-US" dirty="0" smtClean="0"/>
              <a:t>Types of Water Quality Lab</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Tier Laboratory System</a:t>
            </a:r>
            <a:endParaRPr lang="en-US" dirty="0"/>
          </a:p>
        </p:txBody>
      </p:sp>
      <p:sp>
        <p:nvSpPr>
          <p:cNvPr id="3" name="Content Placeholder 2"/>
          <p:cNvSpPr>
            <a:spLocks noGrp="1"/>
          </p:cNvSpPr>
          <p:nvPr>
            <p:ph idx="1"/>
          </p:nvPr>
        </p:nvSpPr>
        <p:spPr/>
        <p:txBody>
          <a:bodyPr>
            <a:normAutofit fontScale="85000" lnSpcReduction="20000"/>
          </a:bodyPr>
          <a:lstStyle/>
          <a:p>
            <a:pPr algn="just">
              <a:spcBef>
                <a:spcPts val="1800"/>
              </a:spcBef>
            </a:pPr>
            <a:r>
              <a:rPr lang="en-US" b="1" dirty="0" smtClean="0"/>
              <a:t>Level - I </a:t>
            </a:r>
            <a:r>
              <a:rPr lang="en-US" b="1" dirty="0" smtClean="0"/>
              <a:t>Laboratories:</a:t>
            </a:r>
            <a:r>
              <a:rPr lang="en-US" dirty="0" smtClean="0"/>
              <a:t> These </a:t>
            </a:r>
            <a:r>
              <a:rPr lang="en-US" dirty="0" smtClean="0"/>
              <a:t>Labs are </a:t>
            </a:r>
            <a:r>
              <a:rPr lang="en-US" dirty="0" smtClean="0"/>
              <a:t>the field laboratories which are located at field water quality monitoring stations on various rivers of India where in-situ values of five (05) physical parameters and one biological parameter (Dissolved Oxygen) </a:t>
            </a:r>
            <a:r>
              <a:rPr lang="en-US" dirty="0" smtClean="0"/>
              <a:t>are </a:t>
            </a:r>
            <a:r>
              <a:rPr lang="en-US" dirty="0" smtClean="0"/>
              <a:t>monitored. </a:t>
            </a:r>
            <a:endParaRPr lang="en-US" dirty="0" smtClean="0"/>
          </a:p>
          <a:p>
            <a:pPr algn="just">
              <a:spcBef>
                <a:spcPts val="1800"/>
              </a:spcBef>
            </a:pPr>
            <a:r>
              <a:rPr lang="en-US" b="1" dirty="0" smtClean="0"/>
              <a:t>Level - II </a:t>
            </a:r>
            <a:r>
              <a:rPr lang="en-US" b="1" dirty="0" smtClean="0"/>
              <a:t>Laboratories:</a:t>
            </a:r>
            <a:r>
              <a:rPr lang="en-US" dirty="0" smtClean="0"/>
              <a:t> </a:t>
            </a:r>
            <a:r>
              <a:rPr lang="en-US" dirty="0" smtClean="0"/>
              <a:t>These Labs are normally located </a:t>
            </a:r>
            <a:r>
              <a:rPr lang="en-US" dirty="0" smtClean="0"/>
              <a:t>at division offices to </a:t>
            </a:r>
            <a:r>
              <a:rPr lang="en-US" dirty="0" err="1" smtClean="0"/>
              <a:t>analyse</a:t>
            </a:r>
            <a:r>
              <a:rPr lang="en-US" dirty="0" smtClean="0"/>
              <a:t> 25 </a:t>
            </a:r>
            <a:r>
              <a:rPr lang="en-US" dirty="0" err="1" smtClean="0"/>
              <a:t>physico</a:t>
            </a:r>
            <a:r>
              <a:rPr lang="en-US" dirty="0" smtClean="0"/>
              <a:t>-chemical and bacteriological </a:t>
            </a:r>
            <a:r>
              <a:rPr lang="en-US" dirty="0" smtClean="0"/>
              <a:t>parameters. </a:t>
            </a:r>
          </a:p>
          <a:p>
            <a:pPr algn="just">
              <a:spcBef>
                <a:spcPts val="1800"/>
              </a:spcBef>
            </a:pPr>
            <a:r>
              <a:rPr lang="en-US" b="1" dirty="0" smtClean="0"/>
              <a:t>Level - III/II</a:t>
            </a:r>
            <a:r>
              <a:rPr lang="en-US" b="1" dirty="0" smtClean="0"/>
              <a:t>+ Laboratories: </a:t>
            </a:r>
            <a:r>
              <a:rPr lang="en-US" dirty="0" smtClean="0"/>
              <a:t>These Labs are normally located in the </a:t>
            </a:r>
            <a:r>
              <a:rPr lang="en-US" dirty="0" smtClean="0"/>
              <a:t>regional </a:t>
            </a:r>
            <a:r>
              <a:rPr lang="en-US" dirty="0" smtClean="0"/>
              <a:t>level for the </a:t>
            </a:r>
            <a:r>
              <a:rPr lang="en-US" dirty="0" smtClean="0"/>
              <a:t>analysis of 41 parameters including heavy metals / toxic parameters and pesticides.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Comparison &amp; Requirements…..</a:t>
            </a:r>
            <a:endParaRPr lang="en-US" dirty="0"/>
          </a:p>
        </p:txBody>
      </p:sp>
      <p:graphicFrame>
        <p:nvGraphicFramePr>
          <p:cNvPr id="4" name="Content Placeholder 3"/>
          <p:cNvGraphicFramePr>
            <a:graphicFrameLocks noGrp="1"/>
          </p:cNvGraphicFramePr>
          <p:nvPr>
            <p:ph idx="1"/>
          </p:nvPr>
        </p:nvGraphicFramePr>
        <p:xfrm>
          <a:off x="0" y="1219200"/>
          <a:ext cx="9067800" cy="5465419"/>
        </p:xfrm>
        <a:graphic>
          <a:graphicData uri="http://schemas.openxmlformats.org/drawingml/2006/table">
            <a:tbl>
              <a:tblPr firstRow="1" bandRow="1">
                <a:tableStyleId>{5C22544A-7EE6-4342-B048-85BDC9FD1C3A}</a:tableStyleId>
              </a:tblPr>
              <a:tblGrid>
                <a:gridCol w="1219200"/>
                <a:gridCol w="1066800"/>
                <a:gridCol w="1676400"/>
                <a:gridCol w="2895600"/>
                <a:gridCol w="2209800"/>
              </a:tblGrid>
              <a:tr h="0">
                <a:tc>
                  <a:txBody>
                    <a:bodyPr/>
                    <a:lstStyle/>
                    <a:p>
                      <a:pPr algn="ctr"/>
                      <a:endParaRPr lang="en-US" sz="1100" dirty="0"/>
                    </a:p>
                  </a:txBody>
                  <a:tcPr/>
                </a:tc>
                <a:tc>
                  <a:txBody>
                    <a:bodyPr/>
                    <a:lstStyle/>
                    <a:p>
                      <a:pPr algn="ctr"/>
                      <a:r>
                        <a:rPr lang="en-US" sz="1100" dirty="0" smtClean="0"/>
                        <a:t>Level – I </a:t>
                      </a:r>
                    </a:p>
                    <a:p>
                      <a:pPr algn="ctr"/>
                      <a:r>
                        <a:rPr lang="en-US" sz="1100" dirty="0" smtClean="0"/>
                        <a:t>(6)</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Level – II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Level – II</a:t>
                      </a:r>
                      <a:r>
                        <a:rPr lang="en-US" sz="1100" baseline="30000" dirty="0" smtClean="0"/>
                        <a:t>+ </a:t>
                      </a:r>
                      <a:r>
                        <a:rPr lang="en-US" sz="1100" baseline="0" dirty="0" smtClean="0"/>
                        <a:t>/III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aseline="0" dirty="0" smtClean="0"/>
                        <a:t>(41)</a:t>
                      </a:r>
                      <a:endParaRPr lang="en-US" sz="1100"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100" b="1" kern="1200" baseline="0" dirty="0" smtClean="0">
                          <a:solidFill>
                            <a:schemeClr val="lt1"/>
                          </a:solidFill>
                          <a:latin typeface="+mn-lt"/>
                          <a:ea typeface="+mn-ea"/>
                          <a:cs typeface="+mn-cs"/>
                        </a:rPr>
                        <a:t>Analytical Instrument Required</a:t>
                      </a:r>
                    </a:p>
                  </a:txBody>
                  <a:tcPr/>
                </a:tc>
              </a:tr>
              <a:tr h="624840">
                <a:tc>
                  <a:txBody>
                    <a:bodyPr/>
                    <a:lstStyle/>
                    <a:p>
                      <a:r>
                        <a:rPr lang="en-US" sz="1050" dirty="0" smtClean="0"/>
                        <a:t>Physical Parameters</a:t>
                      </a:r>
                      <a:endParaRPr lang="en-US" sz="1050" dirty="0"/>
                    </a:p>
                  </a:txBody>
                  <a:tcPr/>
                </a:tc>
                <a:tc>
                  <a:txBody>
                    <a:bodyPr/>
                    <a:lstStyle/>
                    <a:p>
                      <a:r>
                        <a:rPr lang="en-US" sz="1050" dirty="0" smtClean="0"/>
                        <a:t>Temp, </a:t>
                      </a:r>
                      <a:r>
                        <a:rPr lang="en-US" sz="1050" dirty="0" err="1" smtClean="0"/>
                        <a:t>Colour</a:t>
                      </a:r>
                      <a:r>
                        <a:rPr lang="en-US" sz="1050" dirty="0" smtClean="0"/>
                        <a:t>, </a:t>
                      </a:r>
                      <a:r>
                        <a:rPr lang="en-US" sz="1050" dirty="0" err="1" smtClean="0"/>
                        <a:t>Odour</a:t>
                      </a:r>
                      <a:r>
                        <a:rPr lang="en-US" sz="1050" dirty="0" smtClean="0"/>
                        <a:t>, EC/TDS,</a:t>
                      </a:r>
                      <a:r>
                        <a:rPr lang="en-US" sz="1050" baseline="0" dirty="0" smtClean="0"/>
                        <a:t> pH</a:t>
                      </a:r>
                      <a:endParaRPr lang="en-US" sz="1050" dirty="0"/>
                    </a:p>
                  </a:txBody>
                  <a:tcPr/>
                </a:tc>
                <a:tc>
                  <a:txBody>
                    <a:bodyPr/>
                    <a:lstStyle/>
                    <a:p>
                      <a:r>
                        <a:rPr lang="en-US" sz="1050" dirty="0" smtClean="0"/>
                        <a:t>Temp, EC/TDS, pH</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Temp, EC/TDS, pH</a:t>
                      </a:r>
                    </a:p>
                    <a:p>
                      <a:endParaRPr lang="en-US" sz="1050" dirty="0"/>
                    </a:p>
                  </a:txBody>
                  <a:tcPr/>
                </a:tc>
                <a:tc>
                  <a:txBody>
                    <a:bodyPr/>
                    <a:lstStyle/>
                    <a:p>
                      <a:r>
                        <a:rPr lang="en-US" sz="1050" dirty="0" smtClean="0"/>
                        <a:t>Digital thermometer, pH</a:t>
                      </a:r>
                      <a:r>
                        <a:rPr lang="en-US" sz="1050" baseline="0" dirty="0" smtClean="0"/>
                        <a:t> meter, Conductivity / TDS meter, Oven, </a:t>
                      </a:r>
                      <a:r>
                        <a:rPr lang="en-US" sz="1050" baseline="0" dirty="0" err="1" smtClean="0"/>
                        <a:t>Nepheloturbidit</a:t>
                      </a:r>
                      <a:r>
                        <a:rPr lang="en-US" sz="1050" baseline="0" dirty="0" smtClean="0"/>
                        <a:t> meter</a:t>
                      </a:r>
                      <a:endParaRPr lang="en-US" sz="1050" dirty="0"/>
                    </a:p>
                  </a:txBody>
                  <a:tcPr/>
                </a:tc>
              </a:tr>
              <a:tr h="701040">
                <a:tc>
                  <a:txBody>
                    <a:bodyPr/>
                    <a:lstStyle/>
                    <a:p>
                      <a:r>
                        <a:rPr lang="en-US" sz="1050" dirty="0" smtClean="0"/>
                        <a:t>Chemical Parameters (</a:t>
                      </a:r>
                      <a:r>
                        <a:rPr lang="en-US" sz="1050" dirty="0" err="1" smtClean="0"/>
                        <a:t>Cations</a:t>
                      </a:r>
                      <a:r>
                        <a:rPr lang="en-US" sz="1050" dirty="0" smtClean="0"/>
                        <a:t>)</a:t>
                      </a:r>
                      <a:endParaRPr lang="en-US" sz="1050" dirty="0"/>
                    </a:p>
                  </a:txBody>
                  <a:tcPr/>
                </a:tc>
                <a:tc>
                  <a:txBody>
                    <a:bodyPr/>
                    <a:lstStyle/>
                    <a:p>
                      <a:endParaRPr lang="en-US" sz="1050" dirty="0"/>
                    </a:p>
                  </a:txBody>
                  <a:tcPr/>
                </a:tc>
                <a:tc>
                  <a:txBody>
                    <a:bodyPr/>
                    <a:lstStyle/>
                    <a:p>
                      <a:r>
                        <a:rPr lang="en-US" sz="1050" dirty="0" smtClean="0"/>
                        <a:t>Carbonate, Bicarbonate, Chloride, Fluoride, Nitrate, Nitrite, </a:t>
                      </a:r>
                      <a:r>
                        <a:rPr lang="en-US" sz="1050" dirty="0" err="1" smtClean="0"/>
                        <a:t>Sulphate</a:t>
                      </a:r>
                      <a:r>
                        <a:rPr lang="en-US" sz="1050" dirty="0" smtClean="0"/>
                        <a:t>, Phosphate</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Ammonia (N), </a:t>
                      </a:r>
                      <a:r>
                        <a:rPr lang="en-US" sz="1050" dirty="0" err="1" smtClean="0"/>
                        <a:t>Cynide</a:t>
                      </a:r>
                      <a:r>
                        <a:rPr lang="en-US" sz="1050" dirty="0" smtClean="0"/>
                        <a:t>, </a:t>
                      </a:r>
                      <a:r>
                        <a:rPr lang="en-US" sz="1050" dirty="0" smtClean="0"/>
                        <a:t>Total </a:t>
                      </a:r>
                      <a:r>
                        <a:rPr lang="en-US" sz="1050" dirty="0" err="1" smtClean="0"/>
                        <a:t>Kjeldhal</a:t>
                      </a:r>
                      <a:r>
                        <a:rPr lang="en-US" sz="1050" dirty="0" smtClean="0"/>
                        <a:t> Nitrogen</a:t>
                      </a:r>
                      <a:endParaRPr lang="en-US" sz="1050" dirty="0"/>
                    </a:p>
                  </a:txBody>
                  <a:tcPr/>
                </a:tc>
                <a:tc>
                  <a:txBody>
                    <a:bodyPr/>
                    <a:lstStyle/>
                    <a:p>
                      <a:r>
                        <a:rPr lang="en-US" sz="1050" dirty="0" smtClean="0"/>
                        <a:t>Digital Burette, Ion Meter &amp; Visible Spectrophotometer</a:t>
                      </a:r>
                      <a:endParaRPr lang="en-US" sz="1050" dirty="0"/>
                    </a:p>
                  </a:txBody>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Chemical Parameters (Anions)</a:t>
                      </a:r>
                    </a:p>
                  </a:txBody>
                  <a:tcPr/>
                </a:tc>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Sodium, Calcium, Magnesium, Potassium, </a:t>
                      </a:r>
                      <a:r>
                        <a:rPr lang="en-US" sz="1050" dirty="0" err="1" smtClean="0"/>
                        <a:t>Sillicate</a:t>
                      </a:r>
                      <a:r>
                        <a:rPr lang="en-US" sz="1050" dirty="0" smtClean="0"/>
                        <a:t>, Boron</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a:t>
                      </a:r>
                      <a:endParaRPr lang="en-US" sz="105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Digital Burette, Flame Photometer &amp; Visible Spectrophotometer, Water bath</a:t>
                      </a:r>
                      <a:endParaRPr lang="en-US" sz="1050" dirty="0"/>
                    </a:p>
                  </a:txBody>
                  <a:tcPr/>
                </a:tc>
              </a:tr>
              <a:tr h="670560">
                <a:tc>
                  <a:txBody>
                    <a:bodyPr/>
                    <a:lstStyle/>
                    <a:p>
                      <a:r>
                        <a:rPr lang="en-US" sz="1050" dirty="0" smtClean="0"/>
                        <a:t>Biological Parameters (Oxygen Demand)</a:t>
                      </a:r>
                      <a:endParaRPr lang="en-US" sz="1050" dirty="0"/>
                    </a:p>
                  </a:txBody>
                  <a:tcPr/>
                </a:tc>
                <a:tc>
                  <a:txBody>
                    <a:bodyPr/>
                    <a:lstStyle/>
                    <a:p>
                      <a:r>
                        <a:rPr lang="en-US" sz="1050" dirty="0" smtClean="0"/>
                        <a:t>D.O.</a:t>
                      </a:r>
                      <a:endParaRPr lang="en-US" sz="1050" dirty="0"/>
                    </a:p>
                  </a:txBody>
                  <a:tcPr/>
                </a:tc>
                <a:tc>
                  <a:txBody>
                    <a:bodyPr/>
                    <a:lstStyle/>
                    <a:p>
                      <a:r>
                        <a:rPr lang="en-US" sz="1050" dirty="0" smtClean="0"/>
                        <a:t>D.O., B.O.D &amp; C.O.D</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In addition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Total Organic Carbon</a:t>
                      </a:r>
                      <a:endParaRPr lang="en-US" sz="1050" dirty="0"/>
                    </a:p>
                  </a:txBody>
                  <a:tcPr/>
                </a:tc>
                <a:tc>
                  <a:txBody>
                    <a:bodyPr/>
                    <a:lstStyle/>
                    <a:p>
                      <a:r>
                        <a:rPr lang="en-US" sz="1050" dirty="0" smtClean="0"/>
                        <a:t>DO Meter / Burette, BOD Incubator</a:t>
                      </a:r>
                      <a:r>
                        <a:rPr lang="en-US" sz="1050" baseline="0" dirty="0" smtClean="0"/>
                        <a:t> &amp; COD Digester  &amp; Total carbon </a:t>
                      </a:r>
                      <a:r>
                        <a:rPr lang="en-US" sz="1050" baseline="0" dirty="0" err="1" smtClean="0"/>
                        <a:t>Analyser</a:t>
                      </a:r>
                      <a:endParaRPr lang="en-US" sz="1050" dirty="0"/>
                    </a:p>
                  </a:txBody>
                  <a:tcPr/>
                </a:tc>
              </a:tr>
              <a:tr h="548640">
                <a:tc>
                  <a:txBody>
                    <a:bodyPr/>
                    <a:lstStyle/>
                    <a:p>
                      <a:r>
                        <a:rPr lang="en-US" sz="1050" dirty="0" smtClean="0"/>
                        <a:t>Microbiological</a:t>
                      </a:r>
                      <a:endParaRPr lang="en-US" sz="1050" dirty="0"/>
                    </a:p>
                  </a:txBody>
                  <a:tcPr/>
                </a:tc>
                <a:tc>
                  <a:txBody>
                    <a:bodyPr/>
                    <a:lstStyle/>
                    <a:p>
                      <a:endParaRPr lang="en-US" sz="1050"/>
                    </a:p>
                  </a:txBody>
                  <a:tcPr/>
                </a:tc>
                <a:tc>
                  <a:txBody>
                    <a:bodyPr/>
                    <a:lstStyle/>
                    <a:p>
                      <a:r>
                        <a:rPr lang="en-US" sz="1050" dirty="0" smtClean="0"/>
                        <a:t>Total </a:t>
                      </a:r>
                      <a:r>
                        <a:rPr lang="en-US" sz="1050" dirty="0" err="1" smtClean="0"/>
                        <a:t>Colliform</a:t>
                      </a:r>
                      <a:r>
                        <a:rPr lang="en-US" sz="1050" dirty="0" smtClean="0"/>
                        <a:t>, Total Plate Count, F. </a:t>
                      </a:r>
                      <a:r>
                        <a:rPr lang="en-US" sz="1050" dirty="0" err="1" smtClean="0"/>
                        <a:t>Colliform</a:t>
                      </a:r>
                      <a:r>
                        <a:rPr lang="en-US" sz="1050" dirty="0" smtClean="0"/>
                        <a:t>, E. </a:t>
                      </a:r>
                      <a:r>
                        <a:rPr lang="en-US" sz="1050" dirty="0" err="1" smtClean="0"/>
                        <a:t>Colliform</a:t>
                      </a:r>
                      <a:endParaRPr lang="en-US" sz="1050" dirty="0"/>
                    </a:p>
                  </a:txBody>
                  <a:tcPr/>
                </a:tc>
                <a:tc>
                  <a:txBody>
                    <a:bodyPr/>
                    <a:lstStyle/>
                    <a:p>
                      <a:endParaRPr lang="en-US" sz="1050"/>
                    </a:p>
                  </a:txBody>
                  <a:tcPr/>
                </a:tc>
                <a:tc>
                  <a:txBody>
                    <a:bodyPr/>
                    <a:lstStyle/>
                    <a:p>
                      <a:r>
                        <a:rPr lang="en-US" sz="1050" dirty="0" smtClean="0"/>
                        <a:t>Test tube with plastic cap, Bacteriological Incubator, Water Bath</a:t>
                      </a:r>
                      <a:endParaRPr lang="en-US" sz="1050" dirty="0"/>
                    </a:p>
                  </a:txBody>
                  <a:tcPr/>
                </a:tc>
              </a:tr>
              <a:tr h="772324">
                <a:tc>
                  <a:txBody>
                    <a:bodyPr/>
                    <a:lstStyle/>
                    <a:p>
                      <a:r>
                        <a:rPr lang="en-US" sz="1050" dirty="0" smtClean="0"/>
                        <a:t>Trace/Toxic Metals</a:t>
                      </a:r>
                      <a:endParaRPr lang="en-US" sz="1050" dirty="0"/>
                    </a:p>
                  </a:txBody>
                  <a:tcPr/>
                </a:tc>
                <a:tc>
                  <a:txBody>
                    <a:bodyPr/>
                    <a:lstStyle/>
                    <a:p>
                      <a:endParaRPr lang="en-US" sz="1050"/>
                    </a:p>
                  </a:txBody>
                  <a:tcPr/>
                </a:tc>
                <a:tc>
                  <a:txBody>
                    <a:bodyPr/>
                    <a:lstStyle/>
                    <a:p>
                      <a:r>
                        <a:rPr lang="en-US" sz="1050" dirty="0" smtClean="0"/>
                        <a:t>Iron</a:t>
                      </a:r>
                      <a:endParaRPr lang="en-US" sz="1050" dirty="0"/>
                    </a:p>
                  </a:txBody>
                  <a:tcPr/>
                </a:tc>
                <a:tc>
                  <a:txBody>
                    <a:bodyPr/>
                    <a:lstStyle/>
                    <a:p>
                      <a:r>
                        <a:rPr lang="en-US" sz="1050" dirty="0" smtClean="0"/>
                        <a:t>In addition, </a:t>
                      </a:r>
                    </a:p>
                    <a:p>
                      <a:r>
                        <a:rPr lang="en-US" sz="1050" dirty="0" smtClean="0"/>
                        <a:t>Arsenic, Cadmium, Mercury, Chromium, Lead, Zinc, Nickel</a:t>
                      </a:r>
                      <a:endParaRPr lang="en-US" sz="1050" dirty="0"/>
                    </a:p>
                  </a:txBody>
                  <a:tcPr/>
                </a:tc>
                <a:tc>
                  <a:txBody>
                    <a:bodyPr/>
                    <a:lstStyle/>
                    <a:p>
                      <a:pPr marL="0" marR="0" algn="l">
                        <a:lnSpc>
                          <a:spcPct val="115000"/>
                        </a:lnSpc>
                        <a:spcBef>
                          <a:spcPts val="0"/>
                        </a:spcBef>
                        <a:spcAft>
                          <a:spcPts val="0"/>
                        </a:spcAft>
                      </a:pPr>
                      <a:r>
                        <a:rPr kumimoji="0" lang="en-US" sz="1050" kern="1200" dirty="0" smtClean="0">
                          <a:solidFill>
                            <a:schemeClr val="dk1"/>
                          </a:solidFill>
                          <a:latin typeface="+mn-lt"/>
                          <a:ea typeface="+mn-ea"/>
                          <a:cs typeface="+mn-cs"/>
                        </a:rPr>
                        <a:t>Atomic Absorption Spectrophotometer (AAS) / Inductively coupled plasma mass spectrometry (ICP-MS)</a:t>
                      </a:r>
                    </a:p>
                  </a:txBody>
                  <a:tcPr marL="114300" marR="114300" marT="0" marB="0"/>
                </a:tc>
              </a:tr>
              <a:tr h="0">
                <a:tc>
                  <a:txBody>
                    <a:bodyPr/>
                    <a:lstStyle/>
                    <a:p>
                      <a:r>
                        <a:rPr lang="en-US" sz="1050" dirty="0" smtClean="0"/>
                        <a:t>Pesticides</a:t>
                      </a:r>
                      <a:endParaRPr lang="en-US" sz="1050" dirty="0"/>
                    </a:p>
                  </a:txBody>
                  <a:tcPr/>
                </a:tc>
                <a:tc>
                  <a:txBody>
                    <a:bodyPr/>
                    <a:lstStyle/>
                    <a:p>
                      <a:endParaRPr lang="en-US" sz="1050" dirty="0"/>
                    </a:p>
                  </a:txBody>
                  <a:tcPr/>
                </a:tc>
                <a:tc>
                  <a:txBody>
                    <a:bodyPr/>
                    <a:lstStyle/>
                    <a:p>
                      <a:endParaRPr lang="en-US" sz="1050" dirty="0"/>
                    </a:p>
                  </a:txBody>
                  <a:tcPr/>
                </a:tc>
                <a:tc>
                  <a:txBody>
                    <a:bodyPr/>
                    <a:lstStyle/>
                    <a:p>
                      <a:pPr marL="0" marR="0" algn="l">
                        <a:lnSpc>
                          <a:spcPct val="115000"/>
                        </a:lnSpc>
                        <a:spcBef>
                          <a:spcPts val="0"/>
                        </a:spcBef>
                        <a:spcAft>
                          <a:spcPts val="0"/>
                        </a:spcAft>
                      </a:pPr>
                      <a:r>
                        <a:rPr kumimoji="0" lang="en-US" sz="1050" kern="1200" dirty="0" err="1" smtClean="0">
                          <a:solidFill>
                            <a:schemeClr val="dk1"/>
                          </a:solidFill>
                          <a:latin typeface="+mn-lt"/>
                          <a:ea typeface="+mn-ea"/>
                          <a:cs typeface="+mn-cs"/>
                        </a:rPr>
                        <a:t>Chloro</a:t>
                      </a:r>
                      <a:r>
                        <a:rPr kumimoji="0" lang="en-US" sz="1050" kern="1200" dirty="0" smtClean="0">
                          <a:solidFill>
                            <a:schemeClr val="dk1"/>
                          </a:solidFill>
                          <a:latin typeface="+mn-lt"/>
                          <a:ea typeface="+mn-ea"/>
                          <a:cs typeface="+mn-cs"/>
                        </a:rPr>
                        <a:t>-hydrocarbons (6nos)</a:t>
                      </a:r>
                    </a:p>
                    <a:p>
                      <a:pPr marL="0" marR="0" algn="l">
                        <a:lnSpc>
                          <a:spcPct val="115000"/>
                        </a:lnSpc>
                        <a:spcBef>
                          <a:spcPts val="0"/>
                        </a:spcBef>
                        <a:spcAft>
                          <a:spcPts val="0"/>
                        </a:spcAft>
                      </a:pPr>
                      <a:r>
                        <a:rPr kumimoji="0" lang="en-US" sz="1050" kern="1200" dirty="0" smtClean="0">
                          <a:solidFill>
                            <a:schemeClr val="dk1"/>
                          </a:solidFill>
                          <a:latin typeface="+mn-lt"/>
                          <a:ea typeface="+mn-ea"/>
                          <a:cs typeface="+mn-cs"/>
                        </a:rPr>
                        <a:t>Alpha BHC, Beta BHC, Gama BHC (</a:t>
                      </a:r>
                      <a:r>
                        <a:rPr kumimoji="0" lang="en-US" sz="1050" kern="1200" dirty="0" err="1" smtClean="0">
                          <a:solidFill>
                            <a:schemeClr val="dk1"/>
                          </a:solidFill>
                          <a:latin typeface="+mn-lt"/>
                          <a:ea typeface="+mn-ea"/>
                          <a:cs typeface="+mn-cs"/>
                        </a:rPr>
                        <a:t>Lindane</a:t>
                      </a:r>
                      <a:r>
                        <a:rPr kumimoji="0" lang="en-US" sz="1050" kern="1200" dirty="0" smtClean="0">
                          <a:solidFill>
                            <a:schemeClr val="dk1"/>
                          </a:solidFill>
                          <a:latin typeface="+mn-lt"/>
                          <a:ea typeface="+mn-ea"/>
                          <a:cs typeface="+mn-cs"/>
                        </a:rPr>
                        <a:t>), OP-DDT, PP-DDT, Alpha </a:t>
                      </a:r>
                      <a:r>
                        <a:rPr kumimoji="0" lang="en-US" sz="1050" kern="1200" dirty="0" err="1" smtClean="0">
                          <a:solidFill>
                            <a:schemeClr val="dk1"/>
                          </a:solidFill>
                          <a:latin typeface="+mn-lt"/>
                          <a:ea typeface="+mn-ea"/>
                          <a:cs typeface="+mn-cs"/>
                        </a:rPr>
                        <a:t>Endosulphan</a:t>
                      </a:r>
                      <a:r>
                        <a:rPr kumimoji="0" lang="en-US" sz="1050" kern="1200" dirty="0" smtClean="0">
                          <a:solidFill>
                            <a:schemeClr val="dk1"/>
                          </a:solidFill>
                          <a:latin typeface="+mn-lt"/>
                          <a:ea typeface="+mn-ea"/>
                          <a:cs typeface="+mn-cs"/>
                        </a:rPr>
                        <a:t>, Beta </a:t>
                      </a:r>
                      <a:r>
                        <a:rPr kumimoji="0" lang="en-US" sz="1050" kern="1200" dirty="0" err="1" smtClean="0">
                          <a:solidFill>
                            <a:schemeClr val="dk1"/>
                          </a:solidFill>
                          <a:latin typeface="+mn-lt"/>
                          <a:ea typeface="+mn-ea"/>
                          <a:cs typeface="+mn-cs"/>
                        </a:rPr>
                        <a:t>Endosulpham</a:t>
                      </a:r>
                      <a:r>
                        <a:rPr kumimoji="0" lang="en-US" sz="1050" kern="1200" dirty="0" smtClean="0">
                          <a:solidFill>
                            <a:schemeClr val="dk1"/>
                          </a:solidFill>
                          <a:latin typeface="+mn-lt"/>
                          <a:ea typeface="+mn-ea"/>
                          <a:cs typeface="+mn-cs"/>
                        </a:rPr>
                        <a:t>, </a:t>
                      </a:r>
                      <a:r>
                        <a:rPr kumimoji="0" lang="en-US" sz="1050" kern="1200" dirty="0" err="1" smtClean="0">
                          <a:solidFill>
                            <a:schemeClr val="dk1"/>
                          </a:solidFill>
                          <a:latin typeface="+mn-lt"/>
                          <a:ea typeface="+mn-ea"/>
                          <a:cs typeface="+mn-cs"/>
                        </a:rPr>
                        <a:t>Aldrin</a:t>
                      </a:r>
                      <a:r>
                        <a:rPr kumimoji="0" lang="en-US" sz="1050" kern="1200" dirty="0" smtClean="0">
                          <a:solidFill>
                            <a:schemeClr val="dk1"/>
                          </a:solidFill>
                          <a:latin typeface="+mn-lt"/>
                          <a:ea typeface="+mn-ea"/>
                          <a:cs typeface="+mn-cs"/>
                        </a:rPr>
                        <a:t>, </a:t>
                      </a:r>
                      <a:r>
                        <a:rPr kumimoji="0" lang="en-US" sz="1050" kern="1200" dirty="0" err="1" smtClean="0">
                          <a:solidFill>
                            <a:schemeClr val="dk1"/>
                          </a:solidFill>
                          <a:latin typeface="+mn-lt"/>
                          <a:ea typeface="+mn-ea"/>
                          <a:cs typeface="+mn-cs"/>
                        </a:rPr>
                        <a:t>Dieldrin</a:t>
                      </a:r>
                      <a:r>
                        <a:rPr kumimoji="0" lang="en-US" sz="1050" kern="1200" dirty="0" smtClean="0">
                          <a:solidFill>
                            <a:schemeClr val="dk1"/>
                          </a:solidFill>
                          <a:latin typeface="+mn-lt"/>
                          <a:ea typeface="+mn-ea"/>
                          <a:cs typeface="+mn-cs"/>
                        </a:rPr>
                        <a:t>, 2, 4-D, </a:t>
                      </a:r>
                      <a:r>
                        <a:rPr kumimoji="0" lang="en-US" sz="1050" kern="1200" dirty="0" err="1" smtClean="0">
                          <a:solidFill>
                            <a:schemeClr val="dk1"/>
                          </a:solidFill>
                          <a:latin typeface="+mn-lt"/>
                          <a:ea typeface="+mn-ea"/>
                          <a:cs typeface="+mn-cs"/>
                        </a:rPr>
                        <a:t>Carbaryl</a:t>
                      </a:r>
                      <a:r>
                        <a:rPr kumimoji="0" lang="en-US" sz="1050" kern="1200" dirty="0" smtClean="0">
                          <a:solidFill>
                            <a:schemeClr val="dk1"/>
                          </a:solidFill>
                          <a:latin typeface="+mn-lt"/>
                          <a:ea typeface="+mn-ea"/>
                          <a:cs typeface="+mn-cs"/>
                        </a:rPr>
                        <a:t> (</a:t>
                      </a:r>
                      <a:r>
                        <a:rPr kumimoji="0" lang="en-US" sz="1050" kern="1200" dirty="0" err="1" smtClean="0">
                          <a:solidFill>
                            <a:schemeClr val="dk1"/>
                          </a:solidFill>
                          <a:latin typeface="+mn-lt"/>
                          <a:ea typeface="+mn-ea"/>
                          <a:cs typeface="+mn-cs"/>
                        </a:rPr>
                        <a:t>Carbamate</a:t>
                      </a:r>
                      <a:r>
                        <a:rPr kumimoji="0" lang="en-US" sz="1050" kern="1200" dirty="0" smtClean="0">
                          <a:solidFill>
                            <a:schemeClr val="dk1"/>
                          </a:solidFill>
                          <a:latin typeface="+mn-lt"/>
                          <a:ea typeface="+mn-ea"/>
                          <a:cs typeface="+mn-cs"/>
                        </a:rPr>
                        <a:t>), </a:t>
                      </a:r>
                      <a:r>
                        <a:rPr kumimoji="0" lang="en-US" sz="1050" kern="1200" dirty="0" err="1" smtClean="0">
                          <a:solidFill>
                            <a:schemeClr val="dk1"/>
                          </a:solidFill>
                          <a:latin typeface="+mn-lt"/>
                          <a:ea typeface="+mn-ea"/>
                          <a:cs typeface="+mn-cs"/>
                        </a:rPr>
                        <a:t>Malathian</a:t>
                      </a:r>
                      <a:r>
                        <a:rPr kumimoji="0" lang="en-US" sz="1050" kern="1200" dirty="0" smtClean="0">
                          <a:solidFill>
                            <a:schemeClr val="dk1"/>
                          </a:solidFill>
                          <a:latin typeface="+mn-lt"/>
                          <a:ea typeface="+mn-ea"/>
                          <a:cs typeface="+mn-cs"/>
                        </a:rPr>
                        <a:t>,</a:t>
                      </a:r>
                      <a:r>
                        <a:rPr kumimoji="0" lang="en-US" sz="1050" kern="1200" baseline="0" dirty="0" smtClean="0">
                          <a:solidFill>
                            <a:schemeClr val="dk1"/>
                          </a:solidFill>
                          <a:latin typeface="+mn-lt"/>
                          <a:ea typeface="+mn-ea"/>
                          <a:cs typeface="+mn-cs"/>
                        </a:rPr>
                        <a:t> Methyl </a:t>
                      </a:r>
                      <a:r>
                        <a:rPr kumimoji="0" lang="en-US" sz="1050" kern="1200" baseline="0" dirty="0" err="1" smtClean="0">
                          <a:solidFill>
                            <a:schemeClr val="dk1"/>
                          </a:solidFill>
                          <a:latin typeface="+mn-lt"/>
                          <a:ea typeface="+mn-ea"/>
                          <a:cs typeface="+mn-cs"/>
                        </a:rPr>
                        <a:t>Parathian</a:t>
                      </a:r>
                      <a:r>
                        <a:rPr kumimoji="0" lang="en-US" sz="1050" kern="1200" baseline="0" dirty="0" smtClean="0">
                          <a:solidFill>
                            <a:schemeClr val="dk1"/>
                          </a:solidFill>
                          <a:latin typeface="+mn-lt"/>
                          <a:ea typeface="+mn-ea"/>
                          <a:cs typeface="+mn-cs"/>
                        </a:rPr>
                        <a:t>, </a:t>
                      </a:r>
                      <a:r>
                        <a:rPr kumimoji="0" lang="en-US" sz="1050" kern="1200" baseline="0" dirty="0" err="1" smtClean="0">
                          <a:solidFill>
                            <a:schemeClr val="dk1"/>
                          </a:solidFill>
                          <a:latin typeface="+mn-lt"/>
                          <a:ea typeface="+mn-ea"/>
                          <a:cs typeface="+mn-cs"/>
                        </a:rPr>
                        <a:t>Anilphos</a:t>
                      </a:r>
                      <a:endParaRPr kumimoji="0" lang="en-US" sz="1050" kern="1200" dirty="0" smtClean="0">
                        <a:solidFill>
                          <a:schemeClr val="dk1"/>
                        </a:solidFill>
                        <a:latin typeface="+mn-lt"/>
                        <a:ea typeface="+mn-ea"/>
                        <a:cs typeface="+mn-cs"/>
                      </a:endParaRPr>
                    </a:p>
                  </a:txBody>
                  <a:tcPr marL="114300" marR="114300" marT="0" marB="0"/>
                </a:tc>
                <a:tc>
                  <a:txBody>
                    <a:bodyPr/>
                    <a:lstStyle/>
                    <a:p>
                      <a:r>
                        <a:rPr kumimoji="0" lang="en-US" sz="1050" kern="1200" dirty="0" smtClean="0">
                          <a:solidFill>
                            <a:schemeClr val="dk1"/>
                          </a:solidFill>
                          <a:latin typeface="+mn-lt"/>
                          <a:ea typeface="+mn-ea"/>
                          <a:cs typeface="+mn-cs"/>
                        </a:rPr>
                        <a:t>Gas chromatography–Mass Spectrometry (GC-MS)</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normAutofit/>
          </a:bodyPr>
          <a:lstStyle/>
          <a:p>
            <a:pPr algn="ctr"/>
            <a:r>
              <a:rPr lang="en-US" dirty="0" smtClean="0"/>
              <a:t>COST ANALYSIS FOR SETTING-Up of a Water Quality Lab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Tentative Costs of instruments &amp; Setting-Up of a Lab</a:t>
            </a:r>
            <a:r>
              <a:rPr lang="en-US" sz="2700" dirty="0" smtClean="0"/>
              <a:t> (Except Civil n Furnishing Work)</a:t>
            </a:r>
            <a:endParaRPr lang="en-US" dirty="0"/>
          </a:p>
        </p:txBody>
      </p:sp>
      <p:graphicFrame>
        <p:nvGraphicFramePr>
          <p:cNvPr id="4" name="Table 3"/>
          <p:cNvGraphicFramePr>
            <a:graphicFrameLocks noGrp="1"/>
          </p:cNvGraphicFramePr>
          <p:nvPr/>
        </p:nvGraphicFramePr>
        <p:xfrm>
          <a:off x="228598" y="1274654"/>
          <a:ext cx="8763000" cy="5090673"/>
        </p:xfrm>
        <a:graphic>
          <a:graphicData uri="http://schemas.openxmlformats.org/drawingml/2006/table">
            <a:tbl>
              <a:tblPr/>
              <a:tblGrid>
                <a:gridCol w="2667001"/>
                <a:gridCol w="838200"/>
                <a:gridCol w="914400"/>
                <a:gridCol w="1066800"/>
                <a:gridCol w="990600"/>
                <a:gridCol w="1066800"/>
                <a:gridCol w="1219199"/>
              </a:tblGrid>
              <a:tr h="767194">
                <a:tc>
                  <a:txBody>
                    <a:bodyPr/>
                    <a:lstStyle/>
                    <a:p>
                      <a:pPr algn="l" fontAlgn="b"/>
                      <a:r>
                        <a:rPr lang="en-US" sz="1200" b="1" i="0" u="none" strike="noStrike" dirty="0">
                          <a:solidFill>
                            <a:srgbClr val="000000"/>
                          </a:solidFill>
                          <a:latin typeface="Arial" pitchFamily="34" charset="0"/>
                          <a:cs typeface="Arial" pitchFamily="34" charset="0"/>
                        </a:rPr>
                        <a:t>Name of the Instrument</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smtClean="0">
                          <a:solidFill>
                            <a:srgbClr val="000000"/>
                          </a:solidFill>
                          <a:latin typeface="Arial" pitchFamily="34" charset="0"/>
                          <a:cs typeface="Arial" pitchFamily="34" charset="0"/>
                        </a:rPr>
                        <a:t>Quantity required for each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Arial" pitchFamily="34" charset="0"/>
                          <a:cs typeface="Arial" pitchFamily="34" charset="0"/>
                        </a:rPr>
                        <a:t>Tentative cost for each in Rs.</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Arial" pitchFamily="34" charset="0"/>
                          <a:cs typeface="Arial" pitchFamily="34" charset="0"/>
                        </a:rPr>
                        <a:t>Requirement for a Level 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Arial" pitchFamily="34" charset="0"/>
                          <a:cs typeface="Arial" pitchFamily="34" charset="0"/>
                        </a:rPr>
                        <a:t>Requirement for a Level </a:t>
                      </a:r>
                      <a:r>
                        <a:rPr lang="en-US" sz="1200" b="1" i="0" u="none" strike="noStrike" dirty="0">
                          <a:solidFill>
                            <a:srgbClr val="000000"/>
                          </a:solidFill>
                          <a:latin typeface="Arial" pitchFamily="34" charset="0"/>
                          <a:cs typeface="Arial" pitchFamily="34" charset="0"/>
                        </a:rPr>
                        <a:t>II+ / </a:t>
                      </a:r>
                      <a:r>
                        <a:rPr lang="en-US" sz="1200" b="1" i="0" u="none" strike="noStrike" dirty="0" smtClean="0">
                          <a:solidFill>
                            <a:srgbClr val="000000"/>
                          </a:solidFill>
                          <a:latin typeface="Arial" pitchFamily="34" charset="0"/>
                          <a:cs typeface="Arial" pitchFamily="34" charset="0"/>
                        </a:rPr>
                        <a:t>III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Arial" pitchFamily="34" charset="0"/>
                          <a:cs typeface="Arial" pitchFamily="34" charset="0"/>
                        </a:rPr>
                        <a:t>Cost for Level </a:t>
                      </a:r>
                      <a:r>
                        <a:rPr lang="en-US" sz="1200" b="1" i="0" u="none" strike="noStrike" dirty="0" smtClean="0">
                          <a:solidFill>
                            <a:srgbClr val="000000"/>
                          </a:solidFill>
                          <a:latin typeface="Arial" pitchFamily="34" charset="0"/>
                          <a:cs typeface="Arial" pitchFamily="34" charset="0"/>
                        </a:rPr>
                        <a:t>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Arial" pitchFamily="34" charset="0"/>
                          <a:cs typeface="Arial" pitchFamily="34" charset="0"/>
                        </a:rPr>
                        <a:t>Cost for Level II+/</a:t>
                      </a:r>
                      <a:r>
                        <a:rPr lang="en-US" sz="1200" b="1" i="0" u="none" strike="noStrike" dirty="0" smtClean="0">
                          <a:solidFill>
                            <a:srgbClr val="000000"/>
                          </a:solidFill>
                          <a:latin typeface="Arial" pitchFamily="34" charset="0"/>
                          <a:cs typeface="Arial" pitchFamily="34" charset="0"/>
                        </a:rPr>
                        <a:t>III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Balance, Analytical (Electronic) </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Electronic Pipette Controller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3</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20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60,000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60,000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Magnetic Stirrer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20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40,000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40,000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Refrigerator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30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30,000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30,000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Dispensor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5</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20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Ultra Water Purification System</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6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pH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70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1,40,000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1,40,000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Conductivity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Turbidity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Hot Air Oven</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65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1,30,000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1,30,000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Digital Burette</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4</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70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2,80,000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2,80,000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Ion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UV Visible Spectrophotometer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5-8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43">
                <a:tc>
                  <a:txBody>
                    <a:bodyPr/>
                    <a:lstStyle/>
                    <a:p>
                      <a:pPr algn="l" fontAlgn="b"/>
                      <a:r>
                        <a:rPr lang="en-US" sz="1200" b="1" i="0" u="none" strike="noStrike">
                          <a:solidFill>
                            <a:srgbClr val="000000"/>
                          </a:solidFill>
                          <a:latin typeface="Arial" pitchFamily="34" charset="0"/>
                          <a:cs typeface="Arial" pitchFamily="34" charset="0"/>
                        </a:rPr>
                        <a:t>Flame Photometer microprocessor based with PC controlled</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85,000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85,000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DO Meter </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BOD Incubator PSD controller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90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Colorimeter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1.2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1,20,000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1,20,000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COD Digistor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Bacteriological incubator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Tentative Costs of instruments &amp; Setting-Up of a Lab</a:t>
            </a:r>
            <a:r>
              <a:rPr lang="en-US" sz="2700" dirty="0" smtClean="0"/>
              <a:t> (Except Civil n Furnishing Work)  </a:t>
            </a:r>
            <a:r>
              <a:rPr lang="en-US" sz="1200" dirty="0" smtClean="0"/>
              <a:t>continued….</a:t>
            </a:r>
            <a:endParaRPr lang="en-US" dirty="0"/>
          </a:p>
        </p:txBody>
      </p:sp>
      <p:graphicFrame>
        <p:nvGraphicFramePr>
          <p:cNvPr id="4" name="Table 3"/>
          <p:cNvGraphicFramePr>
            <a:graphicFrameLocks noGrp="1"/>
          </p:cNvGraphicFramePr>
          <p:nvPr/>
        </p:nvGraphicFramePr>
        <p:xfrm>
          <a:off x="228598" y="1274654"/>
          <a:ext cx="8763000" cy="5006711"/>
        </p:xfrm>
        <a:graphic>
          <a:graphicData uri="http://schemas.openxmlformats.org/drawingml/2006/table">
            <a:tbl>
              <a:tblPr/>
              <a:tblGrid>
                <a:gridCol w="2667001"/>
                <a:gridCol w="838200"/>
                <a:gridCol w="914400"/>
                <a:gridCol w="1066800"/>
                <a:gridCol w="990600"/>
                <a:gridCol w="1066800"/>
                <a:gridCol w="1219199"/>
              </a:tblGrid>
              <a:tr h="767194">
                <a:tc>
                  <a:txBody>
                    <a:bodyPr/>
                    <a:lstStyle/>
                    <a:p>
                      <a:pPr algn="l" fontAlgn="b"/>
                      <a:r>
                        <a:rPr lang="en-US" sz="1200" b="1" i="0" u="none" strike="noStrike" dirty="0">
                          <a:solidFill>
                            <a:srgbClr val="000000"/>
                          </a:solidFill>
                          <a:latin typeface="Arial" pitchFamily="34" charset="0"/>
                          <a:cs typeface="Arial" pitchFamily="34" charset="0"/>
                        </a:rPr>
                        <a:t>Name of the Instrument</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smtClean="0">
                          <a:solidFill>
                            <a:srgbClr val="000000"/>
                          </a:solidFill>
                          <a:latin typeface="Arial" pitchFamily="34" charset="0"/>
                          <a:cs typeface="Arial" pitchFamily="34" charset="0"/>
                        </a:rPr>
                        <a:t>Quantity required for each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Arial" pitchFamily="34" charset="0"/>
                          <a:cs typeface="Arial" pitchFamily="34" charset="0"/>
                        </a:rPr>
                        <a:t>Tentative cost for each in Rs.</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Arial" pitchFamily="34" charset="0"/>
                          <a:cs typeface="Arial" pitchFamily="34" charset="0"/>
                        </a:rPr>
                        <a:t>Requirement for a Level 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Arial" pitchFamily="34" charset="0"/>
                          <a:cs typeface="Arial" pitchFamily="34" charset="0"/>
                        </a:rPr>
                        <a:t>Requirement for a Level </a:t>
                      </a:r>
                      <a:r>
                        <a:rPr lang="en-US" sz="1200" b="1" i="0" u="none" strike="noStrike" dirty="0">
                          <a:solidFill>
                            <a:srgbClr val="000000"/>
                          </a:solidFill>
                          <a:latin typeface="Arial" pitchFamily="34" charset="0"/>
                          <a:cs typeface="Arial" pitchFamily="34" charset="0"/>
                        </a:rPr>
                        <a:t>II+ / </a:t>
                      </a:r>
                      <a:r>
                        <a:rPr lang="en-US" sz="1200" b="1" i="0" u="none" strike="noStrike" dirty="0" smtClean="0">
                          <a:solidFill>
                            <a:srgbClr val="000000"/>
                          </a:solidFill>
                          <a:latin typeface="Arial" pitchFamily="34" charset="0"/>
                          <a:cs typeface="Arial" pitchFamily="34" charset="0"/>
                        </a:rPr>
                        <a:t>III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Arial" pitchFamily="34" charset="0"/>
                          <a:cs typeface="Arial" pitchFamily="34" charset="0"/>
                        </a:rPr>
                        <a:t>Cost for Level </a:t>
                      </a:r>
                      <a:r>
                        <a:rPr lang="en-US" sz="1200" b="1" i="0" u="none" strike="noStrike" dirty="0" smtClean="0">
                          <a:solidFill>
                            <a:srgbClr val="000000"/>
                          </a:solidFill>
                          <a:latin typeface="Arial" pitchFamily="34" charset="0"/>
                          <a:cs typeface="Arial" pitchFamily="34" charset="0"/>
                        </a:rPr>
                        <a:t>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Arial" pitchFamily="34" charset="0"/>
                          <a:cs typeface="Arial" pitchFamily="34" charset="0"/>
                        </a:rPr>
                        <a:t>Cost for Level II+/</a:t>
                      </a:r>
                      <a:r>
                        <a:rPr lang="en-US" sz="1200" b="1" i="0" u="none" strike="noStrike" dirty="0" smtClean="0">
                          <a:solidFill>
                            <a:srgbClr val="000000"/>
                          </a:solidFill>
                          <a:latin typeface="Arial" pitchFamily="34" charset="0"/>
                          <a:cs typeface="Arial" pitchFamily="34" charset="0"/>
                        </a:rPr>
                        <a:t>III Lab</a:t>
                      </a:r>
                      <a:endParaRPr lang="en-US" sz="1200" b="1"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Laminar Air Flow</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Fume Hood in SS</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80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Auto Clave</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45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Water Bath PSD controller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35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70,000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70,000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Ion Chromatograph</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40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40,00,000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018">
                <a:tc>
                  <a:txBody>
                    <a:bodyPr/>
                    <a:lstStyle/>
                    <a:p>
                      <a:pPr algn="l" fontAlgn="b"/>
                      <a:r>
                        <a:rPr lang="en-US" sz="1200" b="1" i="0" u="none" strike="noStrike">
                          <a:solidFill>
                            <a:srgbClr val="000000"/>
                          </a:solidFill>
                          <a:latin typeface="Arial" pitchFamily="34" charset="0"/>
                          <a:cs typeface="Arial" pitchFamily="34" charset="0"/>
                        </a:rPr>
                        <a:t>Atomic Absorption Spectrophotometer (AAS) with GTA and VGA</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45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45,00,000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43">
                <a:tc>
                  <a:txBody>
                    <a:bodyPr/>
                    <a:lstStyle/>
                    <a:p>
                      <a:pPr algn="l" fontAlgn="b"/>
                      <a:r>
                        <a:rPr lang="en-US" sz="1200" b="1" i="0" u="none" strike="noStrike">
                          <a:solidFill>
                            <a:srgbClr val="000000"/>
                          </a:solidFill>
                          <a:latin typeface="Arial" pitchFamily="34" charset="0"/>
                          <a:cs typeface="Arial" pitchFamily="34" charset="0"/>
                        </a:rPr>
                        <a:t>Total Organic Carbon Analyser (TOC)</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42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42,00,000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43">
                <a:tc>
                  <a:txBody>
                    <a:bodyPr/>
                    <a:lstStyle/>
                    <a:p>
                      <a:pPr algn="l" fontAlgn="b"/>
                      <a:r>
                        <a:rPr lang="en-US" sz="1200" b="1" i="0" u="none" strike="noStrike">
                          <a:solidFill>
                            <a:srgbClr val="000000"/>
                          </a:solidFill>
                          <a:latin typeface="Arial" pitchFamily="34" charset="0"/>
                          <a:cs typeface="Arial" pitchFamily="34" charset="0"/>
                        </a:rPr>
                        <a:t>Inductively coupled plasma mass spectrometry (ICP-MS)</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1.20 Crores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1,20,00,000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7194">
                <a:tc>
                  <a:txBody>
                    <a:bodyPr/>
                    <a:lstStyle/>
                    <a:p>
                      <a:pPr algn="l" fontAlgn="b"/>
                      <a:r>
                        <a:rPr lang="en-US" sz="1200" b="1" i="0" u="none" strike="noStrike">
                          <a:solidFill>
                            <a:srgbClr val="000000"/>
                          </a:solidFill>
                          <a:latin typeface="Arial" pitchFamily="34" charset="0"/>
                          <a:cs typeface="Arial" pitchFamily="34" charset="0"/>
                        </a:rPr>
                        <a:t>Gas chromatography–Mass Spectrometry (GC-MS) with Head Space and Purge &amp; Trap with Auto sampler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80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80,00,000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Air Conditioner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4</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35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1,40,000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140,000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Water Geyser (Heater) </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dirty="0">
                          <a:solidFill>
                            <a:srgbClr val="000000"/>
                          </a:solidFill>
                          <a:latin typeface="Arial" pitchFamily="34" charset="0"/>
                          <a:ea typeface="Times New Roman"/>
                          <a:cs typeface="Arial" pitchFamily="34" charset="0"/>
                        </a:rPr>
                        <a:t>8 thousand</a:t>
                      </a:r>
                      <a:endParaRPr lang="en-US" sz="1100" dirty="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pitchFamily="34" charset="0"/>
                          <a:ea typeface="Times New Roman"/>
                          <a:cs typeface="Arial" pitchFamily="34" charset="0"/>
                        </a:rPr>
                        <a:t>Yes</a:t>
                      </a:r>
                      <a:endParaRPr lang="en-US" sz="1200" dirty="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8,000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smtClean="0">
                          <a:solidFill>
                            <a:srgbClr val="000000"/>
                          </a:solidFill>
                          <a:latin typeface="Arial" pitchFamily="34" charset="0"/>
                          <a:cs typeface="Arial" pitchFamily="34" charset="0"/>
                        </a:rPr>
                        <a:t>Software (Aqua</a:t>
                      </a:r>
                      <a:r>
                        <a:rPr lang="en-US" sz="1200" b="1" i="0" u="none" strike="noStrike" baseline="0" dirty="0" smtClean="0">
                          <a:solidFill>
                            <a:srgbClr val="000000"/>
                          </a:solidFill>
                          <a:latin typeface="Arial" pitchFamily="34" charset="0"/>
                          <a:cs typeface="Arial" pitchFamily="34" charset="0"/>
                        </a:rPr>
                        <a:t> </a:t>
                      </a:r>
                      <a:r>
                        <a:rPr lang="en-US" sz="1200" b="1" i="0" u="none" strike="noStrike" baseline="0" dirty="0" err="1" smtClean="0">
                          <a:solidFill>
                            <a:srgbClr val="000000"/>
                          </a:solidFill>
                          <a:latin typeface="Arial" pitchFamily="34" charset="0"/>
                          <a:cs typeface="Arial" pitchFamily="34" charset="0"/>
                        </a:rPr>
                        <a:t>Chem</a:t>
                      </a:r>
                      <a:r>
                        <a:rPr lang="en-US" sz="1200" b="1" i="0" u="none" strike="noStrike" baseline="0" dirty="0" smtClean="0">
                          <a:solidFill>
                            <a:srgbClr val="000000"/>
                          </a:solidFill>
                          <a:latin typeface="Arial" pitchFamily="34" charset="0"/>
                          <a:cs typeface="Arial" pitchFamily="34" charset="0"/>
                        </a:rPr>
                        <a:t> etc)</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Arial" pitchFamily="34" charset="0"/>
                          <a:cs typeface="Arial" pitchFamily="34" charset="0"/>
                        </a:rPr>
                        <a:t>1</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latin typeface="Arial" pitchFamily="34" charset="0"/>
                          <a:ea typeface="Calibri"/>
                          <a:cs typeface="Arial" pitchFamily="34" charset="0"/>
                        </a:rPr>
                        <a:t>1 </a:t>
                      </a:r>
                      <a:r>
                        <a:rPr lang="en-US" sz="1100" dirty="0" err="1" smtClean="0">
                          <a:latin typeface="Arial" pitchFamily="34" charset="0"/>
                          <a:ea typeface="Calibri"/>
                          <a:cs typeface="Arial" pitchFamily="34" charset="0"/>
                        </a:rPr>
                        <a:t>Lakh</a:t>
                      </a:r>
                      <a:endParaRPr lang="en-US" sz="1100" dirty="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Arial" pitchFamily="34" charset="0"/>
                          <a:ea typeface="Calibri"/>
                          <a:cs typeface="Arial" pitchFamily="34" charset="0"/>
                        </a:rPr>
                        <a:t>Yes</a:t>
                      </a:r>
                      <a:endParaRPr lang="en-US" sz="1200" dirty="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Arial" pitchFamily="34" charset="0"/>
                          <a:ea typeface="Calibri"/>
                          <a:cs typeface="Arial" pitchFamily="34" charset="0"/>
                        </a:rPr>
                        <a:t>Yes</a:t>
                      </a:r>
                      <a:endParaRPr lang="en-US" sz="1200" dirty="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667">
                <a:tc gridSpan="5">
                  <a:txBody>
                    <a:bodyPr/>
                    <a:lstStyle/>
                    <a:p>
                      <a:pPr algn="l" fontAlgn="b"/>
                      <a:r>
                        <a:rPr lang="en-US" sz="1200" b="1" i="0" u="none" strike="noStrike" dirty="0">
                          <a:solidFill>
                            <a:srgbClr val="000000"/>
                          </a:solidFill>
                          <a:latin typeface="Arial" pitchFamily="34" charset="0"/>
                          <a:cs typeface="Arial" pitchFamily="34" charset="0"/>
                        </a:rPr>
                        <a:t> </a:t>
                      </a:r>
                    </a:p>
                    <a:p>
                      <a:pPr algn="r" fontAlgn="b"/>
                      <a:r>
                        <a:rPr lang="en-US" sz="1200" b="1" i="0" u="none" strike="noStrike" dirty="0" smtClean="0">
                          <a:solidFill>
                            <a:srgbClr val="000000"/>
                          </a:solidFill>
                          <a:latin typeface="Arial" pitchFamily="34" charset="0"/>
                          <a:cs typeface="Arial" pitchFamily="34" charset="0"/>
                        </a:rPr>
                        <a:t>Tentative</a:t>
                      </a:r>
                      <a:r>
                        <a:rPr lang="en-US" sz="1200" b="1" i="0" u="none" strike="noStrike" baseline="0" dirty="0" smtClean="0">
                          <a:solidFill>
                            <a:srgbClr val="000000"/>
                          </a:solidFill>
                          <a:latin typeface="Arial" pitchFamily="34" charset="0"/>
                          <a:cs typeface="Arial" pitchFamily="34" charset="0"/>
                        </a:rPr>
                        <a:t> Cost for Lab Instrumentation</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smtClean="0">
                          <a:solidFill>
                            <a:srgbClr val="000000"/>
                          </a:solidFill>
                          <a:latin typeface="Arial" pitchFamily="34" charset="0"/>
                          <a:cs typeface="Arial" pitchFamily="34" charset="0"/>
                        </a:rPr>
                        <a:t>35,73,000</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smtClean="0">
                          <a:solidFill>
                            <a:srgbClr val="000000"/>
                          </a:solidFill>
                          <a:latin typeface="Arial" pitchFamily="34" charset="0"/>
                          <a:cs typeface="Arial" pitchFamily="34" charset="0"/>
                        </a:rPr>
                        <a:t>3,62,73,000</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28600" y="6248400"/>
            <a:ext cx="8534400" cy="307777"/>
          </a:xfrm>
          <a:prstGeom prst="rect">
            <a:avLst/>
          </a:prstGeom>
          <a:noFill/>
        </p:spPr>
        <p:txBody>
          <a:bodyPr wrap="square" rtlCol="0">
            <a:spAutoFit/>
          </a:bodyPr>
          <a:lstStyle/>
          <a:p>
            <a:r>
              <a:rPr lang="en-US" sz="1400" b="1" dirty="0" smtClean="0"/>
              <a:t>In addition, you may require cost of Man Power and </a:t>
            </a:r>
            <a:r>
              <a:rPr lang="en-US" sz="1400" b="1" dirty="0" err="1" smtClean="0"/>
              <a:t>Glasswares</a:t>
            </a:r>
            <a:r>
              <a:rPr lang="en-US" sz="1400" b="1" dirty="0" smtClean="0"/>
              <a:t> and consumables..</a:t>
            </a:r>
            <a:endParaRPr 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normAutofit/>
          </a:bodyPr>
          <a:lstStyle/>
          <a:p>
            <a:pPr algn="ctr"/>
            <a:r>
              <a:rPr lang="en-US" dirty="0" smtClean="0"/>
              <a:t>GENERAL SPECIFICATION OF THE ANALYTICAL INSTUMENTS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261</TotalTime>
  <Words>4106</Words>
  <Application>Microsoft Office PowerPoint</Application>
  <PresentationFormat>On-screen Show (4:3)</PresentationFormat>
  <Paragraphs>675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Water Quality Lab, Instruments and their Specifications</vt:lpstr>
      <vt:lpstr>Classification of water quality monitoring station</vt:lpstr>
      <vt:lpstr>Types of Water Quality Lab</vt:lpstr>
      <vt:lpstr>Three Tier Laboratory System</vt:lpstr>
      <vt:lpstr>A Comparison &amp; Requirements…..</vt:lpstr>
      <vt:lpstr>COST ANALYSIS FOR SETTING-Up of a Water Quality Lab</vt:lpstr>
      <vt:lpstr>Tentative Costs of instruments &amp; Setting-Up of a Lab (Except Civil n Furnishing Work)</vt:lpstr>
      <vt:lpstr>Tentative Costs of instruments &amp; Setting-Up of a Lab (Except Civil n Furnishing Work)  continued….</vt:lpstr>
      <vt:lpstr>GENERAL SPECIFICATION OF THE ANALYTICAL INSTUMENTS</vt:lpstr>
      <vt:lpstr>pH Meter</vt:lpstr>
      <vt:lpstr>Conductivity Meter (EC)</vt:lpstr>
      <vt:lpstr>Dissolved OXYGEN KIT</vt:lpstr>
      <vt:lpstr>DIGITAL BURETTE &amp; PIPETTE</vt:lpstr>
      <vt:lpstr>PORTABLE WATER ANALYSIS KIT</vt:lpstr>
      <vt:lpstr>FLAME PHOTOMETER</vt:lpstr>
      <vt:lpstr>ION METER</vt:lpstr>
      <vt:lpstr>PC based UV-VIS SPECTROPHOTOMETER</vt:lpstr>
      <vt:lpstr>Water Double Distillation Apparatus</vt:lpstr>
      <vt:lpstr>TOTAL ORGANIC CARBON ANALYSER (TOC)</vt:lpstr>
      <vt:lpstr>FOUR CHANNEL WET CHEMISTRY ANALYSER</vt:lpstr>
      <vt:lpstr>ATOMIC ABSORPTION SPECTROPHOTOMETER (AAS)</vt:lpstr>
      <vt:lpstr>ION CHROMATOGRAPH (IC)</vt:lpstr>
      <vt:lpstr>INDUCTIVELY COUPLED PLASMA MASS SPECTROMETER (ICP-MS)</vt:lpstr>
      <vt:lpstr>INDUCTIVELY COUPLED PLASMA MASS SPECTROMETER (ICP-MS) continued…..</vt:lpstr>
      <vt:lpstr>Gas Chromatograph with Mass Spectrometer (GC-MS)</vt:lpstr>
      <vt:lpstr>Gas Chromatograph with Mass Spectrometer (GC-MS) continued…..</vt:lpstr>
      <vt:lpstr>TOC, Life Span &amp; LOG BOOK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Quality Lab, Instruments and their Specifications</dc:title>
  <dc:creator>user</dc:creator>
  <cp:lastModifiedBy>user</cp:lastModifiedBy>
  <cp:revision>51</cp:revision>
  <dcterms:created xsi:type="dcterms:W3CDTF">2006-08-16T00:00:00Z</dcterms:created>
  <dcterms:modified xsi:type="dcterms:W3CDTF">2015-11-17T04:42:00Z</dcterms:modified>
</cp:coreProperties>
</file>